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79" r:id="rId2"/>
    <p:sldId id="285" r:id="rId3"/>
    <p:sldId id="256" r:id="rId4"/>
    <p:sldId id="280" r:id="rId5"/>
    <p:sldId id="258" r:id="rId6"/>
    <p:sldId id="281" r:id="rId7"/>
    <p:sldId id="282" r:id="rId8"/>
    <p:sldId id="263" r:id="rId9"/>
    <p:sldId id="264" r:id="rId10"/>
    <p:sldId id="283" r:id="rId11"/>
    <p:sldId id="265" r:id="rId12"/>
    <p:sldId id="267" r:id="rId13"/>
    <p:sldId id="272" r:id="rId14"/>
    <p:sldId id="273" r:id="rId15"/>
    <p:sldId id="274" r:id="rId16"/>
    <p:sldId id="268" r:id="rId17"/>
    <p:sldId id="266" r:id="rId18"/>
    <p:sldId id="269" r:id="rId19"/>
    <p:sldId id="270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1272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FEB640-94AC-4854-B1A1-157AA52C9E41}" type="datetimeFigureOut">
              <a:rPr lang="en-US" smtClean="0"/>
              <a:t>25/6/2014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E9F11F-44C8-48BA-BE96-F68FB5421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352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9F11F-44C8-48BA-BE96-F68FB542123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886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inhtt@hnue.edu.v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B&#7842;NG%20M&#212;%20T&#7842;%20C&#193;C%20M&#7912;C%20&#272;&#7896;%20NH&#7852;N%20TH&#7912;C%20V&#192;%20&#272;&#7882;NH%20H&#431;&#7898;NG%20N&#258;NG%20L&#7920;C.docx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u%20Bang%20mo%20ta%20va%20form%20trinh%20bay%20cac%20nhom.doc" TargetMode="Externa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Ph&#226;n%20c&#244;ng%20ch&#7911;%20&#273;&#7873;.docx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../../../../PISA/Cau%20hoi%20bai%20tap%20dinh%20huong%20NL-H&#243;a.doc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../../../../../Users/DHSP%20TP%20Ho%20Chi%20Minh/vvob_tt_module_assessment_vn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52400"/>
            <a:ext cx="8763000" cy="6324600"/>
          </a:xfrm>
        </p:spPr>
        <p:txBody>
          <a:bodyPr>
            <a:normAutofit/>
          </a:bodyPr>
          <a:lstStyle/>
          <a:p>
            <a:endParaRPr lang="en-US" sz="2800" b="1" dirty="0" smtClean="0">
              <a:solidFill>
                <a:srgbClr val="FF0000"/>
              </a:solidFill>
            </a:endParaRPr>
          </a:p>
          <a:p>
            <a:endParaRPr lang="en-US" sz="2800" b="1" dirty="0">
              <a:solidFill>
                <a:srgbClr val="FF0000"/>
              </a:solidFill>
            </a:endParaRPr>
          </a:p>
          <a:p>
            <a:r>
              <a:rPr lang="vi-VN" sz="2800" b="1" dirty="0" smtClean="0">
                <a:solidFill>
                  <a:srgbClr val="FF0000"/>
                </a:solidFill>
              </a:rPr>
              <a:t>Phần </a:t>
            </a:r>
            <a:r>
              <a:rPr lang="vi-VN" sz="2800" b="1" dirty="0">
                <a:solidFill>
                  <a:srgbClr val="FF0000"/>
                </a:solidFill>
              </a:rPr>
              <a:t>III</a:t>
            </a:r>
          </a:p>
          <a:p>
            <a:r>
              <a:rPr lang="vi-VN" sz="2800" b="1" dirty="0">
                <a:solidFill>
                  <a:srgbClr val="FF0000"/>
                </a:solidFill>
              </a:rPr>
              <a:t>KIỂM TRA ĐÁNH GIÁ THEO  ĐỊNH </a:t>
            </a:r>
            <a:r>
              <a:rPr lang="vi-VN" sz="2800" b="1" dirty="0" smtClean="0">
                <a:solidFill>
                  <a:srgbClr val="FF0000"/>
                </a:solidFill>
              </a:rPr>
              <a:t>HƯỚNG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r>
              <a:rPr lang="vi-VN" sz="2800" b="1" dirty="0" smtClean="0">
                <a:solidFill>
                  <a:srgbClr val="FF0000"/>
                </a:solidFill>
              </a:rPr>
              <a:t> </a:t>
            </a:r>
            <a:r>
              <a:rPr lang="vi-VN" sz="2800" b="1" dirty="0">
                <a:solidFill>
                  <a:srgbClr val="FF0000"/>
                </a:solidFill>
              </a:rPr>
              <a:t>NĂNG </a:t>
            </a:r>
            <a:r>
              <a:rPr lang="vi-VN" sz="2800" b="1" dirty="0" smtClean="0">
                <a:solidFill>
                  <a:srgbClr val="FF0000"/>
                </a:solidFill>
              </a:rPr>
              <a:t>LỰC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endParaRPr lang="en-US" sz="2800" b="1" dirty="0">
              <a:solidFill>
                <a:srgbClr val="FF0000"/>
              </a:solidFill>
            </a:endParaRPr>
          </a:p>
          <a:p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PGS.TS.Trần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Trung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Ninh</a:t>
            </a:r>
            <a:endParaRPr lang="en-US" sz="2800" b="1" dirty="0" smtClean="0">
              <a:solidFill>
                <a:schemeClr val="tx1"/>
              </a:solidFill>
            </a:endParaRPr>
          </a:p>
          <a:p>
            <a:r>
              <a:rPr lang="en-US" sz="2800" b="1" dirty="0" smtClean="0">
                <a:solidFill>
                  <a:schemeClr val="tx1"/>
                </a:solidFill>
              </a:rPr>
              <a:t>Email: </a:t>
            </a:r>
            <a:r>
              <a:rPr lang="en-US" sz="2800" b="1" dirty="0" smtClean="0">
                <a:solidFill>
                  <a:schemeClr val="tx1"/>
                </a:solidFill>
                <a:hlinkClick r:id="rId3"/>
              </a:rPr>
              <a:t>ninhtt@hnue.edu.vn</a:t>
            </a:r>
            <a:endParaRPr lang="en-US" sz="2800" b="1" dirty="0" smtClean="0">
              <a:solidFill>
                <a:schemeClr val="tx1"/>
              </a:solidFill>
            </a:endParaRPr>
          </a:p>
          <a:p>
            <a:r>
              <a:rPr lang="en-US" sz="2800" b="1" smtClean="0">
                <a:solidFill>
                  <a:schemeClr val="tx1"/>
                </a:solidFill>
              </a:rPr>
              <a:t>ĐT: </a:t>
            </a:r>
            <a:r>
              <a:rPr lang="en-US" sz="2800" b="1" dirty="0" smtClean="0">
                <a:solidFill>
                  <a:schemeClr val="tx1"/>
                </a:solidFill>
              </a:rPr>
              <a:t>0912488601</a:t>
            </a:r>
          </a:p>
          <a:p>
            <a:r>
              <a:rPr lang="en-US" sz="2800" b="1" dirty="0" err="1">
                <a:solidFill>
                  <a:srgbClr val="002060"/>
                </a:solidFill>
              </a:rPr>
              <a:t>PGS.TS.Tạ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Thị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Thảo</a:t>
            </a:r>
            <a:r>
              <a:rPr lang="en-US" sz="2800" b="1" dirty="0">
                <a:solidFill>
                  <a:srgbClr val="002060"/>
                </a:solidFill>
              </a:rPr>
              <a:t>- </a:t>
            </a:r>
            <a:r>
              <a:rPr lang="en-US" sz="2800" b="1" dirty="0" err="1">
                <a:solidFill>
                  <a:srgbClr val="002060"/>
                </a:solidFill>
              </a:rPr>
              <a:t>Đại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học</a:t>
            </a:r>
            <a:r>
              <a:rPr lang="en-US" sz="2800" b="1" dirty="0">
                <a:solidFill>
                  <a:srgbClr val="002060"/>
                </a:solidFill>
              </a:rPr>
              <a:t> KHTN-ĐHQGHN </a:t>
            </a:r>
            <a:endParaRPr lang="en-US" sz="2800" b="1" dirty="0" smtClean="0">
              <a:solidFill>
                <a:srgbClr val="002060"/>
              </a:solidFill>
            </a:endParaRPr>
          </a:p>
          <a:p>
            <a:r>
              <a:rPr lang="en-US" sz="2800" b="1" dirty="0" smtClean="0">
                <a:solidFill>
                  <a:srgbClr val="002060"/>
                </a:solidFill>
              </a:rPr>
              <a:t>ĐT</a:t>
            </a:r>
            <a:r>
              <a:rPr lang="en-US" sz="2800" b="1" dirty="0">
                <a:solidFill>
                  <a:srgbClr val="002060"/>
                </a:solidFill>
              </a:rPr>
              <a:t>: 0977323464 </a:t>
            </a:r>
          </a:p>
          <a:p>
            <a:r>
              <a:rPr lang="en-US" sz="2800" b="1" dirty="0">
                <a:solidFill>
                  <a:srgbClr val="002060"/>
                </a:solidFill>
              </a:rPr>
              <a:t>E-mail: </a:t>
            </a:r>
            <a:r>
              <a:rPr lang="en-US" sz="2800" b="1" u="sng" dirty="0">
                <a:solidFill>
                  <a:srgbClr val="0070C0"/>
                </a:solidFill>
              </a:rPr>
              <a:t>thaott73@gmail.com</a:t>
            </a:r>
            <a:endParaRPr lang="en-US" sz="2800" b="1" dirty="0">
              <a:solidFill>
                <a:srgbClr val="002060"/>
              </a:solidFill>
            </a:endParaRPr>
          </a:p>
          <a:p>
            <a:endParaRPr lang="en-US" sz="28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15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2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Mô</a:t>
            </a:r>
            <a:r>
              <a:rPr lang="en-US" dirty="0" smtClean="0"/>
              <a:t> </a:t>
            </a:r>
            <a:r>
              <a:rPr lang="en-US" dirty="0" err="1" smtClean="0"/>
              <a:t>tả</a:t>
            </a:r>
            <a:r>
              <a:rPr lang="en-US" dirty="0" smtClean="0"/>
              <a:t> </a:t>
            </a:r>
            <a:r>
              <a:rPr lang="en-US" dirty="0" err="1" smtClean="0"/>
              <a:t>quy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biên</a:t>
            </a:r>
            <a:r>
              <a:rPr lang="en-US" dirty="0" smtClean="0"/>
              <a:t> </a:t>
            </a:r>
            <a:r>
              <a:rPr lang="en-US" dirty="0" err="1" smtClean="0"/>
              <a:t>soạn</a:t>
            </a:r>
            <a:r>
              <a:rPr lang="en-US" dirty="0" smtClean="0"/>
              <a:t> </a:t>
            </a:r>
            <a:r>
              <a:rPr lang="en-US" dirty="0" err="1" smtClean="0"/>
              <a:t>câu</a:t>
            </a:r>
            <a:r>
              <a:rPr lang="en-US" dirty="0" smtClean="0"/>
              <a:t> </a:t>
            </a:r>
            <a:r>
              <a:rPr lang="en-US" dirty="0" err="1" smtClean="0"/>
              <a:t>hỏi</a:t>
            </a:r>
            <a:r>
              <a:rPr lang="en-US" dirty="0" smtClean="0"/>
              <a:t>, </a:t>
            </a:r>
            <a:r>
              <a:rPr lang="en-US" dirty="0" err="1" smtClean="0"/>
              <a:t>bài</a:t>
            </a:r>
            <a:r>
              <a:rPr lang="en-US" dirty="0" smtClean="0"/>
              <a:t>, </a:t>
            </a:r>
            <a:r>
              <a:rPr lang="en-US" dirty="0" err="1" smtClean="0"/>
              <a:t>chủ</a:t>
            </a:r>
            <a:r>
              <a:rPr lang="en-US" dirty="0" smtClean="0"/>
              <a:t> </a:t>
            </a:r>
            <a:r>
              <a:rPr lang="en-US" dirty="0" err="1" smtClean="0"/>
              <a:t>đề</a:t>
            </a:r>
            <a:r>
              <a:rPr lang="en-US" dirty="0" smtClean="0"/>
              <a:t> </a:t>
            </a:r>
            <a:r>
              <a:rPr lang="en-US" dirty="0" err="1" smtClean="0"/>
              <a:t>kiểm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, </a:t>
            </a:r>
            <a:r>
              <a:rPr lang="en-US" dirty="0" err="1" smtClean="0"/>
              <a:t>đánh</a:t>
            </a:r>
            <a:r>
              <a:rPr lang="en-US" dirty="0" smtClean="0"/>
              <a:t> </a:t>
            </a:r>
            <a:r>
              <a:rPr lang="en-US" dirty="0" err="1" smtClean="0"/>
              <a:t>giá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43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0"/>
            <a:ext cx="8534400" cy="6871855"/>
          </a:xfrm>
        </p:spPr>
        <p:txBody>
          <a:bodyPr/>
          <a:lstStyle/>
          <a:p>
            <a:pPr algn="just"/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990600" y="190500"/>
            <a:ext cx="7391400" cy="11811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C00000"/>
                </a:solidFill>
              </a:rPr>
              <a:t>Quy</a:t>
            </a:r>
            <a:r>
              <a:rPr lang="en-US" sz="3600" b="1" dirty="0">
                <a:solidFill>
                  <a:srgbClr val="C00000"/>
                </a:solidFill>
              </a:rPr>
              <a:t> </a:t>
            </a:r>
            <a:r>
              <a:rPr lang="en-US" sz="3600" b="1" dirty="0" err="1">
                <a:solidFill>
                  <a:srgbClr val="C00000"/>
                </a:solidFill>
              </a:rPr>
              <a:t>trình</a:t>
            </a:r>
            <a:r>
              <a:rPr lang="en-US" sz="3600" b="1" dirty="0">
                <a:solidFill>
                  <a:srgbClr val="C00000"/>
                </a:solidFill>
              </a:rPr>
              <a:t> </a:t>
            </a:r>
            <a:r>
              <a:rPr lang="en-US" sz="3600" b="1" dirty="0" err="1">
                <a:solidFill>
                  <a:srgbClr val="C00000"/>
                </a:solidFill>
              </a:rPr>
              <a:t>biên</a:t>
            </a:r>
            <a:r>
              <a:rPr lang="en-US" sz="3600" b="1" dirty="0">
                <a:solidFill>
                  <a:srgbClr val="C00000"/>
                </a:solidFill>
              </a:rPr>
              <a:t> </a:t>
            </a:r>
            <a:r>
              <a:rPr lang="en-US" sz="3600" b="1" dirty="0" err="1">
                <a:solidFill>
                  <a:srgbClr val="C00000"/>
                </a:solidFill>
              </a:rPr>
              <a:t>soạn</a:t>
            </a:r>
            <a:r>
              <a:rPr lang="en-US" sz="3600" b="1" dirty="0">
                <a:solidFill>
                  <a:srgbClr val="C00000"/>
                </a:solidFill>
              </a:rPr>
              <a:t> </a:t>
            </a:r>
            <a:r>
              <a:rPr lang="en-US" sz="3600" b="1" dirty="0" err="1">
                <a:solidFill>
                  <a:srgbClr val="C00000"/>
                </a:solidFill>
              </a:rPr>
              <a:t>câu</a:t>
            </a:r>
            <a:r>
              <a:rPr lang="en-US" sz="3600" b="1" dirty="0">
                <a:solidFill>
                  <a:srgbClr val="C00000"/>
                </a:solidFill>
              </a:rPr>
              <a:t> </a:t>
            </a:r>
            <a:r>
              <a:rPr lang="en-US" sz="3600" b="1" dirty="0" err="1">
                <a:solidFill>
                  <a:srgbClr val="C00000"/>
                </a:solidFill>
              </a:rPr>
              <a:t>hỏi</a:t>
            </a:r>
            <a:r>
              <a:rPr lang="en-US" sz="3600" b="1" dirty="0">
                <a:solidFill>
                  <a:srgbClr val="C00000"/>
                </a:solidFill>
              </a:rPr>
              <a:t>/</a:t>
            </a:r>
            <a:r>
              <a:rPr lang="en-US" sz="3600" b="1" dirty="0" err="1">
                <a:solidFill>
                  <a:srgbClr val="C00000"/>
                </a:solidFill>
              </a:rPr>
              <a:t>bài</a:t>
            </a:r>
            <a:r>
              <a:rPr lang="en-US" sz="3600" b="1" dirty="0">
                <a:solidFill>
                  <a:srgbClr val="C00000"/>
                </a:solidFill>
              </a:rPr>
              <a:t> </a:t>
            </a:r>
            <a:r>
              <a:rPr lang="en-US" sz="3600" b="1" dirty="0" err="1">
                <a:solidFill>
                  <a:srgbClr val="C00000"/>
                </a:solidFill>
              </a:rPr>
              <a:t>tập</a:t>
            </a:r>
            <a:r>
              <a:rPr lang="en-US" sz="3600" b="1" dirty="0">
                <a:solidFill>
                  <a:srgbClr val="C00000"/>
                </a:solidFill>
              </a:rPr>
              <a:t> </a:t>
            </a:r>
            <a:r>
              <a:rPr lang="en-US" sz="3600" b="1" dirty="0" err="1">
                <a:solidFill>
                  <a:srgbClr val="C00000"/>
                </a:solidFill>
              </a:rPr>
              <a:t>kiểm</a:t>
            </a:r>
            <a:r>
              <a:rPr lang="en-US" sz="3600" b="1" dirty="0">
                <a:solidFill>
                  <a:srgbClr val="C00000"/>
                </a:solidFill>
              </a:rPr>
              <a:t> </a:t>
            </a:r>
            <a:r>
              <a:rPr lang="en-US" sz="3600" b="1" dirty="0" err="1">
                <a:solidFill>
                  <a:srgbClr val="C00000"/>
                </a:solidFill>
              </a:rPr>
              <a:t>tra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4610099" y="1371600"/>
            <a:ext cx="435205" cy="342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113558" y="1714500"/>
            <a:ext cx="7239000" cy="685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en-US" sz="3200" b="1" dirty="0" err="1"/>
              <a:t>Lựa</a:t>
            </a:r>
            <a:r>
              <a:rPr lang="en-US" sz="3200" b="1" dirty="0"/>
              <a:t> </a:t>
            </a:r>
            <a:r>
              <a:rPr lang="en-US" sz="3200" b="1" dirty="0" err="1"/>
              <a:t>chọn</a:t>
            </a:r>
            <a:r>
              <a:rPr lang="en-US" sz="3200" b="1" dirty="0"/>
              <a:t> </a:t>
            </a:r>
            <a:r>
              <a:rPr lang="en-US" sz="3200" b="1" dirty="0" err="1"/>
              <a:t>chu</a:t>
            </a:r>
            <a:r>
              <a:rPr lang="en-US" sz="3200" b="1" dirty="0"/>
              <a:t>̉ </a:t>
            </a:r>
            <a:r>
              <a:rPr lang="en-US" sz="3200" b="1" dirty="0" err="1"/>
              <a:t>đê</a:t>
            </a:r>
            <a:r>
              <a:rPr lang="en-US" sz="3200" b="1" dirty="0"/>
              <a:t>̀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066800" y="2667000"/>
            <a:ext cx="7239000" cy="9906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/>
              <a:t>Xác</a:t>
            </a:r>
            <a:r>
              <a:rPr lang="en-US" sz="3600" b="1" dirty="0" smtClean="0"/>
              <a:t> </a:t>
            </a:r>
            <a:r>
              <a:rPr lang="en-US" sz="3600" b="1" dirty="0" err="1"/>
              <a:t>định</a:t>
            </a:r>
            <a:r>
              <a:rPr lang="en-US" sz="3600" b="1" dirty="0"/>
              <a:t> </a:t>
            </a:r>
            <a:r>
              <a:rPr lang="en-US" sz="3600" b="1" dirty="0" err="1"/>
              <a:t>chuẩn</a:t>
            </a:r>
            <a:r>
              <a:rPr lang="en-US" sz="3600" b="1" dirty="0"/>
              <a:t> KT-KN </a:t>
            </a:r>
            <a:r>
              <a:rPr lang="en-US" sz="3600" b="1" dirty="0" err="1"/>
              <a:t>cần</a:t>
            </a:r>
            <a:r>
              <a:rPr lang="en-US" sz="3600" b="1" dirty="0"/>
              <a:t> </a:t>
            </a:r>
            <a:r>
              <a:rPr lang="en-US" sz="3600" b="1" dirty="0" err="1"/>
              <a:t>đạt</a:t>
            </a:r>
            <a:endParaRPr lang="en-US" sz="3600" b="1" dirty="0"/>
          </a:p>
        </p:txBody>
      </p:sp>
      <p:sp>
        <p:nvSpPr>
          <p:cNvPr id="8" name="Rounded Rectangle 7"/>
          <p:cNvSpPr/>
          <p:nvPr/>
        </p:nvSpPr>
        <p:spPr>
          <a:xfrm>
            <a:off x="1066800" y="4154632"/>
            <a:ext cx="7239000" cy="9906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3200" b="1" dirty="0" smtClean="0"/>
              <a:t> </a:t>
            </a:r>
            <a:r>
              <a:rPr lang="vi-VN" sz="3200" b="1" dirty="0"/>
              <a:t>Lập bảng mô tả các mức độ đánh giá theo định hướng năng lực</a:t>
            </a:r>
            <a:endParaRPr lang="en-US" sz="32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1004455" y="5569527"/>
            <a:ext cx="7239000" cy="9906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2800" b="1" dirty="0"/>
              <a:t>Xác định các hình thức/công cụ đánh giá (các dạng câu hỏi, bài tập</a:t>
            </a:r>
            <a:r>
              <a:rPr lang="vi-VN" sz="2800" b="1" dirty="0" smtClean="0"/>
              <a:t>)</a:t>
            </a:r>
            <a:endParaRPr lang="en-US" sz="2800" b="1" dirty="0"/>
          </a:p>
        </p:txBody>
      </p:sp>
      <p:sp>
        <p:nvSpPr>
          <p:cNvPr id="10" name="Down Arrow 9"/>
          <p:cNvSpPr/>
          <p:nvPr/>
        </p:nvSpPr>
        <p:spPr>
          <a:xfrm>
            <a:off x="4400029" y="2400299"/>
            <a:ext cx="645275" cy="2805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 flipH="1">
            <a:off x="4550521" y="3735531"/>
            <a:ext cx="494782" cy="4191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 flipH="1">
            <a:off x="4610098" y="5150426"/>
            <a:ext cx="435205" cy="4191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04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0"/>
            <a:ext cx="8534400" cy="6871855"/>
          </a:xfrm>
        </p:spPr>
        <p:txBody>
          <a:bodyPr/>
          <a:lstStyle/>
          <a:p>
            <a:pPr algn="just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931021" y="228600"/>
            <a:ext cx="5774579" cy="9906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VẬN DỤNG CAO</a:t>
            </a:r>
            <a:endParaRPr lang="en-US" sz="32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937949" y="1752600"/>
            <a:ext cx="5781506" cy="9906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VẬN DỤNG THẤP</a:t>
            </a:r>
            <a:endParaRPr lang="en-US" sz="3600" b="1" dirty="0"/>
          </a:p>
        </p:txBody>
      </p:sp>
      <p:sp>
        <p:nvSpPr>
          <p:cNvPr id="8" name="Rounded Rectangle 7"/>
          <p:cNvSpPr/>
          <p:nvPr/>
        </p:nvSpPr>
        <p:spPr>
          <a:xfrm>
            <a:off x="1004455" y="3366655"/>
            <a:ext cx="5701145" cy="9906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3200" b="1" dirty="0" smtClean="0"/>
              <a:t> </a:t>
            </a:r>
            <a:r>
              <a:rPr lang="en-US" sz="3200" b="1" dirty="0" smtClean="0"/>
              <a:t>HIỂU</a:t>
            </a:r>
            <a:endParaRPr lang="en-US" sz="32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1004455" y="4724400"/>
            <a:ext cx="5701145" cy="9906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BIẾT</a:t>
            </a:r>
            <a:endParaRPr lang="en-US" sz="2800" b="1" dirty="0"/>
          </a:p>
        </p:txBody>
      </p:sp>
      <p:sp>
        <p:nvSpPr>
          <p:cNvPr id="2" name="Up Arrow 1"/>
          <p:cNvSpPr/>
          <p:nvPr/>
        </p:nvSpPr>
        <p:spPr>
          <a:xfrm>
            <a:off x="7467600" y="381000"/>
            <a:ext cx="484632" cy="52456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 Arrow 12"/>
          <p:cNvSpPr/>
          <p:nvPr/>
        </p:nvSpPr>
        <p:spPr>
          <a:xfrm>
            <a:off x="3581400" y="4357255"/>
            <a:ext cx="457200" cy="36714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Up Arrow 13"/>
          <p:cNvSpPr/>
          <p:nvPr/>
        </p:nvSpPr>
        <p:spPr>
          <a:xfrm>
            <a:off x="3855027" y="4357255"/>
            <a:ext cx="45719" cy="4571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 Arrow 14"/>
          <p:cNvSpPr/>
          <p:nvPr/>
        </p:nvSpPr>
        <p:spPr>
          <a:xfrm>
            <a:off x="3581400" y="2743200"/>
            <a:ext cx="457200" cy="55154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Up Arrow 15"/>
          <p:cNvSpPr/>
          <p:nvPr/>
        </p:nvSpPr>
        <p:spPr>
          <a:xfrm>
            <a:off x="3580013" y="1354142"/>
            <a:ext cx="457200" cy="39845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ction Button: Custom 16">
            <a:hlinkClick r:id="" action="ppaction://noaction" highlightClick="1"/>
          </p:cNvPr>
          <p:cNvSpPr/>
          <p:nvPr/>
        </p:nvSpPr>
        <p:spPr>
          <a:xfrm>
            <a:off x="457200" y="5718464"/>
            <a:ext cx="7924800" cy="990600"/>
          </a:xfrm>
          <a:prstGeom prst="actionButtonBlank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</a:rPr>
              <a:t>MÔ TẢ CÁC MỨC ĐỘ NHẬN THỨC</a:t>
            </a:r>
            <a:endParaRPr lang="en-US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50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hlinkClick r:id="rId2" action="ppaction://hlinkfile"/>
              </a:rPr>
              <a:t>Mô</a:t>
            </a:r>
            <a:r>
              <a:rPr lang="en-US" dirty="0" smtClean="0">
                <a:hlinkClick r:id="rId2" action="ppaction://hlinkfile"/>
              </a:rPr>
              <a:t> </a:t>
            </a:r>
            <a:r>
              <a:rPr lang="en-US" dirty="0" err="1" smtClean="0">
                <a:hlinkClick r:id="rId2" action="ppaction://hlinkfile"/>
              </a:rPr>
              <a:t>tả</a:t>
            </a:r>
            <a:r>
              <a:rPr lang="en-US" dirty="0" smtClean="0">
                <a:hlinkClick r:id="rId2" action="ppaction://hlinkfile"/>
              </a:rPr>
              <a:t> </a:t>
            </a:r>
            <a:r>
              <a:rPr lang="en-US" dirty="0" err="1" smtClean="0">
                <a:hlinkClick r:id="rId2" action="ppaction://hlinkfile"/>
              </a:rPr>
              <a:t>các</a:t>
            </a:r>
            <a:r>
              <a:rPr lang="en-US" dirty="0" smtClean="0">
                <a:hlinkClick r:id="rId2" action="ppaction://hlinkfile"/>
              </a:rPr>
              <a:t> </a:t>
            </a:r>
            <a:r>
              <a:rPr lang="en-US" dirty="0" err="1" smtClean="0">
                <a:hlinkClick r:id="rId2" action="ppaction://hlinkfile"/>
              </a:rPr>
              <a:t>mức</a:t>
            </a:r>
            <a:r>
              <a:rPr lang="en-US" dirty="0" smtClean="0">
                <a:hlinkClick r:id="rId2" action="ppaction://hlinkfile"/>
              </a:rPr>
              <a:t> </a:t>
            </a:r>
            <a:r>
              <a:rPr lang="en-US" dirty="0" err="1" smtClean="0">
                <a:hlinkClick r:id="rId2" action="ppaction://hlinkfile"/>
              </a:rPr>
              <a:t>độ</a:t>
            </a:r>
            <a:r>
              <a:rPr lang="en-US" dirty="0" smtClean="0">
                <a:hlinkClick r:id="rId2" action="ppaction://hlinkfile"/>
              </a:rPr>
              <a:t> </a:t>
            </a:r>
            <a:r>
              <a:rPr lang="en-US" dirty="0" err="1" smtClean="0">
                <a:hlinkClick r:id="rId2" action="ppaction://hlinkfile"/>
              </a:rPr>
              <a:t>nhận</a:t>
            </a:r>
            <a:r>
              <a:rPr lang="en-US" dirty="0" smtClean="0">
                <a:hlinkClick r:id="rId2" action="ppaction://hlinkfile"/>
              </a:rPr>
              <a:t> </a:t>
            </a:r>
            <a:r>
              <a:rPr lang="en-US" dirty="0" err="1" smtClean="0">
                <a:hlinkClick r:id="rId2" action="ppaction://hlinkfile"/>
              </a:rPr>
              <a:t>thức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3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838200"/>
            <a:ext cx="7772400" cy="52578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HĐ 1: </a:t>
            </a:r>
            <a:r>
              <a:rPr lang="en-US" b="1" dirty="0" err="1" smtClean="0">
                <a:solidFill>
                  <a:srgbClr val="FF0000"/>
                </a:solidFill>
              </a:rPr>
              <a:t>Hoạt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động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cá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nhân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2060"/>
                </a:solidFill>
              </a:rPr>
              <a:t>Nghiên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cứu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tài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liệu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tr</a:t>
            </a:r>
            <a:r>
              <a:rPr lang="en-US" b="1" dirty="0" smtClean="0">
                <a:solidFill>
                  <a:srgbClr val="002060"/>
                </a:solidFill>
              </a:rPr>
              <a:t> 115-132</a:t>
            </a:r>
          </a:p>
          <a:p>
            <a:r>
              <a:rPr lang="en-US" b="1" dirty="0" err="1">
                <a:solidFill>
                  <a:srgbClr val="002060"/>
                </a:solidFill>
              </a:rPr>
              <a:t>Các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ví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dụ</a:t>
            </a:r>
            <a:r>
              <a:rPr lang="en-US" b="1" dirty="0">
                <a:solidFill>
                  <a:srgbClr val="002060"/>
                </a:solidFill>
              </a:rPr>
              <a:t> minh </a:t>
            </a:r>
            <a:r>
              <a:rPr lang="en-US" b="1" dirty="0" err="1">
                <a:solidFill>
                  <a:srgbClr val="002060"/>
                </a:solidFill>
              </a:rPr>
              <a:t>họa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các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mức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độ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endParaRPr lang="en-US" b="1" dirty="0">
              <a:solidFill>
                <a:srgbClr val="002060"/>
              </a:solidFill>
            </a:endParaRPr>
          </a:p>
          <a:p>
            <a:r>
              <a:rPr lang="en-US" b="1" dirty="0" smtClean="0">
                <a:solidFill>
                  <a:srgbClr val="002060"/>
                </a:solidFill>
              </a:rPr>
              <a:t>(</a:t>
            </a:r>
            <a:r>
              <a:rPr lang="en-US" b="1" dirty="0" err="1" smtClean="0">
                <a:solidFill>
                  <a:srgbClr val="002060"/>
                </a:solidFill>
              </a:rPr>
              <a:t>Thời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gian</a:t>
            </a:r>
            <a:r>
              <a:rPr lang="en-US" b="1" dirty="0" smtClean="0">
                <a:solidFill>
                  <a:srgbClr val="002060"/>
                </a:solidFill>
              </a:rPr>
              <a:t>: 15 </a:t>
            </a:r>
            <a:r>
              <a:rPr lang="en-US" b="1" dirty="0" err="1" smtClean="0">
                <a:solidFill>
                  <a:srgbClr val="002060"/>
                </a:solidFill>
              </a:rPr>
              <a:t>ph</a:t>
            </a:r>
            <a:r>
              <a:rPr lang="en-US" b="1" dirty="0" smtClean="0">
                <a:solidFill>
                  <a:srgbClr val="002060"/>
                </a:solidFill>
              </a:rPr>
              <a:t> )</a:t>
            </a:r>
          </a:p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                 HĐ 2: </a:t>
            </a:r>
            <a:r>
              <a:rPr lang="en-US" b="1" dirty="0" err="1" smtClean="0">
                <a:solidFill>
                  <a:srgbClr val="FF0000"/>
                </a:solidFill>
              </a:rPr>
              <a:t>Thảo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luận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nhóm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Trao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đổi</a:t>
            </a:r>
            <a:r>
              <a:rPr lang="en-US" b="1" dirty="0" smtClean="0">
                <a:solidFill>
                  <a:srgbClr val="0070C0"/>
                </a:solidFill>
              </a:rPr>
              <a:t> : 15 </a:t>
            </a:r>
            <a:r>
              <a:rPr lang="en-US" b="1" dirty="0" err="1" smtClean="0">
                <a:solidFill>
                  <a:srgbClr val="0070C0"/>
                </a:solidFill>
              </a:rPr>
              <a:t>phút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92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838200"/>
            <a:ext cx="8305800" cy="5181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Oval Callout 3"/>
          <p:cNvSpPr/>
          <p:nvPr/>
        </p:nvSpPr>
        <p:spPr>
          <a:xfrm>
            <a:off x="360218" y="893618"/>
            <a:ext cx="8382000" cy="4800600"/>
          </a:xfrm>
          <a:prstGeom prst="wedgeEllipse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i="1" dirty="0" err="1" smtClean="0">
                <a:solidFill>
                  <a:srgbClr val="C00000"/>
                </a:solidFill>
              </a:rPr>
              <a:t>Bạn</a:t>
            </a:r>
            <a:r>
              <a:rPr lang="en-US" sz="4400" b="1" i="1" dirty="0" smtClean="0">
                <a:solidFill>
                  <a:srgbClr val="C00000"/>
                </a:solidFill>
              </a:rPr>
              <a:t> </a:t>
            </a:r>
            <a:r>
              <a:rPr lang="en-US" sz="4400" b="1" i="1" dirty="0" err="1" smtClean="0">
                <a:solidFill>
                  <a:srgbClr val="C00000"/>
                </a:solidFill>
              </a:rPr>
              <a:t>hiểu</a:t>
            </a:r>
            <a:r>
              <a:rPr lang="en-US" sz="4400" b="1" i="1" dirty="0" smtClean="0">
                <a:solidFill>
                  <a:srgbClr val="C00000"/>
                </a:solidFill>
              </a:rPr>
              <a:t> </a:t>
            </a:r>
            <a:r>
              <a:rPr lang="en-US" sz="4400" b="1" i="1" dirty="0" err="1" smtClean="0">
                <a:solidFill>
                  <a:srgbClr val="C00000"/>
                </a:solidFill>
              </a:rPr>
              <a:t>như</a:t>
            </a:r>
            <a:r>
              <a:rPr lang="en-US" sz="4400" b="1" i="1" dirty="0" smtClean="0">
                <a:solidFill>
                  <a:srgbClr val="C00000"/>
                </a:solidFill>
              </a:rPr>
              <a:t> </a:t>
            </a:r>
            <a:r>
              <a:rPr lang="en-US" sz="4400" b="1" i="1" dirty="0" err="1" smtClean="0">
                <a:solidFill>
                  <a:srgbClr val="C00000"/>
                </a:solidFill>
              </a:rPr>
              <a:t>thế</a:t>
            </a:r>
            <a:r>
              <a:rPr lang="en-US" sz="4400" b="1" i="1" dirty="0" smtClean="0">
                <a:solidFill>
                  <a:srgbClr val="C00000"/>
                </a:solidFill>
              </a:rPr>
              <a:t> </a:t>
            </a:r>
            <a:r>
              <a:rPr lang="en-US" sz="4400" b="1" i="1" dirty="0" err="1" smtClean="0">
                <a:solidFill>
                  <a:srgbClr val="C00000"/>
                </a:solidFill>
              </a:rPr>
              <a:t>nào</a:t>
            </a:r>
            <a:r>
              <a:rPr lang="en-US" sz="4400" b="1" i="1" dirty="0" smtClean="0">
                <a:solidFill>
                  <a:srgbClr val="C00000"/>
                </a:solidFill>
              </a:rPr>
              <a:t> </a:t>
            </a:r>
            <a:r>
              <a:rPr lang="en-US" sz="4400" b="1" i="1" dirty="0" err="1" smtClean="0">
                <a:solidFill>
                  <a:srgbClr val="C00000"/>
                </a:solidFill>
              </a:rPr>
              <a:t>về</a:t>
            </a:r>
            <a:r>
              <a:rPr lang="en-US" sz="4400" b="1" i="1" dirty="0" smtClean="0">
                <a:solidFill>
                  <a:srgbClr val="C00000"/>
                </a:solidFill>
              </a:rPr>
              <a:t>  </a:t>
            </a:r>
            <a:r>
              <a:rPr lang="en-US" sz="4400" b="1" i="1" dirty="0" err="1" smtClean="0">
                <a:solidFill>
                  <a:srgbClr val="C00000"/>
                </a:solidFill>
              </a:rPr>
              <a:t>các</a:t>
            </a:r>
            <a:r>
              <a:rPr lang="en-US" sz="4400" b="1" i="1" dirty="0" smtClean="0">
                <a:solidFill>
                  <a:srgbClr val="C00000"/>
                </a:solidFill>
              </a:rPr>
              <a:t> </a:t>
            </a:r>
            <a:r>
              <a:rPr lang="en-US" sz="4400" b="1" i="1" dirty="0" err="1" smtClean="0">
                <a:solidFill>
                  <a:srgbClr val="C00000"/>
                </a:solidFill>
              </a:rPr>
              <a:t>mức</a:t>
            </a:r>
            <a:r>
              <a:rPr lang="en-US" sz="4400" b="1" i="1" dirty="0" smtClean="0">
                <a:solidFill>
                  <a:srgbClr val="C00000"/>
                </a:solidFill>
              </a:rPr>
              <a:t> </a:t>
            </a:r>
            <a:r>
              <a:rPr lang="en-US" sz="4400" b="1" i="1" dirty="0" err="1" smtClean="0">
                <a:solidFill>
                  <a:srgbClr val="C00000"/>
                </a:solidFill>
              </a:rPr>
              <a:t>độ</a:t>
            </a:r>
            <a:r>
              <a:rPr lang="en-US" sz="4400" b="1" i="1" dirty="0" smtClean="0">
                <a:solidFill>
                  <a:srgbClr val="C00000"/>
                </a:solidFill>
              </a:rPr>
              <a:t> </a:t>
            </a:r>
            <a:r>
              <a:rPr lang="en-US" sz="4400" b="1" i="1" dirty="0" err="1" smtClean="0">
                <a:solidFill>
                  <a:srgbClr val="C00000"/>
                </a:solidFill>
              </a:rPr>
              <a:t>yêu</a:t>
            </a:r>
            <a:r>
              <a:rPr lang="en-US" sz="4400" b="1" i="1" dirty="0" smtClean="0">
                <a:solidFill>
                  <a:srgbClr val="C00000"/>
                </a:solidFill>
              </a:rPr>
              <a:t> </a:t>
            </a:r>
            <a:r>
              <a:rPr lang="en-US" sz="4400" b="1" i="1" dirty="0" err="1" smtClean="0">
                <a:solidFill>
                  <a:srgbClr val="C00000"/>
                </a:solidFill>
              </a:rPr>
              <a:t>cầu</a:t>
            </a:r>
            <a:r>
              <a:rPr lang="en-US" sz="4400" b="1" i="1" dirty="0" smtClean="0">
                <a:solidFill>
                  <a:srgbClr val="C00000"/>
                </a:solidFill>
              </a:rPr>
              <a:t> </a:t>
            </a:r>
            <a:r>
              <a:rPr lang="en-US" sz="4400" b="1" i="1" dirty="0" err="1" smtClean="0">
                <a:solidFill>
                  <a:srgbClr val="C00000"/>
                </a:solidFill>
              </a:rPr>
              <a:t>cần</a:t>
            </a:r>
            <a:r>
              <a:rPr lang="en-US" sz="4400" b="1" i="1" dirty="0" smtClean="0">
                <a:solidFill>
                  <a:srgbClr val="C00000"/>
                </a:solidFill>
              </a:rPr>
              <a:t> </a:t>
            </a:r>
            <a:r>
              <a:rPr lang="en-US" sz="4400" b="1" i="1" dirty="0" err="1" smtClean="0">
                <a:solidFill>
                  <a:srgbClr val="C00000"/>
                </a:solidFill>
              </a:rPr>
              <a:t>đạt</a:t>
            </a:r>
            <a:r>
              <a:rPr lang="en-US" sz="4400" b="1" i="1" dirty="0" smtClean="0">
                <a:solidFill>
                  <a:srgbClr val="C00000"/>
                </a:solidFill>
              </a:rPr>
              <a:t> </a:t>
            </a:r>
            <a:r>
              <a:rPr lang="en-US" sz="4400" b="1" i="1" dirty="0" err="1" smtClean="0">
                <a:solidFill>
                  <a:srgbClr val="C00000"/>
                </a:solidFill>
              </a:rPr>
              <a:t>cho</a:t>
            </a:r>
            <a:r>
              <a:rPr lang="en-US" sz="4400" b="1" i="1" dirty="0" smtClean="0">
                <a:solidFill>
                  <a:srgbClr val="C00000"/>
                </a:solidFill>
              </a:rPr>
              <a:t> </a:t>
            </a:r>
            <a:r>
              <a:rPr lang="en-US" sz="4400" b="1" i="1" dirty="0" err="1" smtClean="0">
                <a:solidFill>
                  <a:srgbClr val="C00000"/>
                </a:solidFill>
              </a:rPr>
              <a:t>chủ</a:t>
            </a:r>
            <a:r>
              <a:rPr lang="en-US" sz="4400" b="1" i="1" dirty="0" smtClean="0">
                <a:solidFill>
                  <a:srgbClr val="C00000"/>
                </a:solidFill>
              </a:rPr>
              <a:t> </a:t>
            </a:r>
            <a:r>
              <a:rPr lang="en-US" sz="4400" b="1" i="1" dirty="0" err="1" smtClean="0">
                <a:solidFill>
                  <a:srgbClr val="C00000"/>
                </a:solidFill>
              </a:rPr>
              <a:t>đề</a:t>
            </a:r>
            <a:r>
              <a:rPr lang="en-US" sz="4400" b="1" i="1" dirty="0" smtClean="0">
                <a:solidFill>
                  <a:srgbClr val="C00000"/>
                </a:solidFill>
              </a:rPr>
              <a:t>? </a:t>
            </a:r>
            <a:r>
              <a:rPr lang="en-US" sz="4400" b="1" i="1" dirty="0" err="1" smtClean="0">
                <a:solidFill>
                  <a:srgbClr val="C00000"/>
                </a:solidFill>
              </a:rPr>
              <a:t>Lấy</a:t>
            </a:r>
            <a:r>
              <a:rPr lang="en-US" sz="4400" b="1" i="1" dirty="0" smtClean="0">
                <a:solidFill>
                  <a:srgbClr val="C00000"/>
                </a:solidFill>
              </a:rPr>
              <a:t> </a:t>
            </a:r>
            <a:r>
              <a:rPr lang="en-US" sz="4400" b="1" i="1" dirty="0" err="1" smtClean="0">
                <a:solidFill>
                  <a:srgbClr val="C00000"/>
                </a:solidFill>
              </a:rPr>
              <a:t>thí</a:t>
            </a:r>
            <a:r>
              <a:rPr lang="en-US" sz="4400" b="1" i="1" dirty="0" smtClean="0">
                <a:solidFill>
                  <a:srgbClr val="C00000"/>
                </a:solidFill>
              </a:rPr>
              <a:t> </a:t>
            </a:r>
            <a:r>
              <a:rPr lang="en-US" sz="4400" b="1" i="1" dirty="0" err="1" smtClean="0">
                <a:solidFill>
                  <a:srgbClr val="C00000"/>
                </a:solidFill>
              </a:rPr>
              <a:t>dụ</a:t>
            </a:r>
            <a:r>
              <a:rPr lang="en-US" sz="4400" b="1" i="1" dirty="0" smtClean="0">
                <a:solidFill>
                  <a:srgbClr val="C00000"/>
                </a:solidFill>
              </a:rPr>
              <a:t> minh </a:t>
            </a:r>
            <a:r>
              <a:rPr lang="en-US" sz="4400" b="1" i="1" dirty="0" err="1" smtClean="0">
                <a:solidFill>
                  <a:srgbClr val="C00000"/>
                </a:solidFill>
              </a:rPr>
              <a:t>họa</a:t>
            </a:r>
            <a:r>
              <a:rPr lang="en-US" sz="4400" b="1" i="1" dirty="0" smtClean="0">
                <a:solidFill>
                  <a:srgbClr val="C00000"/>
                </a:solidFill>
              </a:rPr>
              <a:t> </a:t>
            </a:r>
            <a:r>
              <a:rPr lang="en-US" sz="4400" b="1" i="1" dirty="0" err="1" smtClean="0">
                <a:solidFill>
                  <a:srgbClr val="C00000"/>
                </a:solidFill>
              </a:rPr>
              <a:t>cho</a:t>
            </a:r>
            <a:r>
              <a:rPr lang="en-US" sz="4400" b="1" i="1" dirty="0" smtClean="0">
                <a:solidFill>
                  <a:srgbClr val="C00000"/>
                </a:solidFill>
              </a:rPr>
              <a:t> </a:t>
            </a:r>
            <a:r>
              <a:rPr lang="en-US" sz="4400" b="1" i="1" dirty="0" err="1" smtClean="0">
                <a:solidFill>
                  <a:srgbClr val="C00000"/>
                </a:solidFill>
              </a:rPr>
              <a:t>các</a:t>
            </a:r>
            <a:r>
              <a:rPr lang="en-US" sz="4400" b="1" i="1" dirty="0" smtClean="0">
                <a:solidFill>
                  <a:srgbClr val="C00000"/>
                </a:solidFill>
              </a:rPr>
              <a:t> </a:t>
            </a:r>
            <a:r>
              <a:rPr lang="en-US" sz="4400" b="1" i="1" dirty="0" err="1" smtClean="0">
                <a:solidFill>
                  <a:srgbClr val="C00000"/>
                </a:solidFill>
              </a:rPr>
              <a:t>mức</a:t>
            </a:r>
            <a:r>
              <a:rPr lang="en-US" sz="4400" b="1" i="1" dirty="0" smtClean="0">
                <a:solidFill>
                  <a:srgbClr val="C00000"/>
                </a:solidFill>
              </a:rPr>
              <a:t> </a:t>
            </a:r>
            <a:r>
              <a:rPr lang="en-US" sz="4400" b="1" i="1" dirty="0" err="1" smtClean="0">
                <a:solidFill>
                  <a:srgbClr val="C00000"/>
                </a:solidFill>
              </a:rPr>
              <a:t>độ</a:t>
            </a:r>
            <a:r>
              <a:rPr lang="en-US" sz="4400" b="1" i="1" dirty="0" smtClean="0">
                <a:solidFill>
                  <a:srgbClr val="C00000"/>
                </a:solidFill>
              </a:rPr>
              <a:t> </a:t>
            </a:r>
            <a:r>
              <a:rPr lang="en-US" sz="4400" b="1" i="1" dirty="0" err="1" smtClean="0">
                <a:solidFill>
                  <a:srgbClr val="C00000"/>
                </a:solidFill>
              </a:rPr>
              <a:t>đó</a:t>
            </a:r>
            <a:r>
              <a:rPr lang="en-US" sz="4400" b="1" i="1" dirty="0" smtClean="0">
                <a:solidFill>
                  <a:srgbClr val="C00000"/>
                </a:solidFill>
              </a:rPr>
              <a:t>?</a:t>
            </a:r>
            <a:endParaRPr lang="en-US" sz="44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54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28600"/>
            <a:ext cx="8382000" cy="62484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THÔNG TIN PHẢN HỒI</a:t>
            </a:r>
          </a:p>
          <a:p>
            <a:endParaRPr lang="en-US" b="1" dirty="0" smtClean="0">
              <a:solidFill>
                <a:srgbClr val="C00000"/>
              </a:solidFill>
            </a:endParaRPr>
          </a:p>
          <a:p>
            <a:r>
              <a:rPr lang="en-US" sz="3600" b="1" dirty="0" err="1" smtClean="0">
                <a:solidFill>
                  <a:srgbClr val="C00000"/>
                </a:solidFill>
              </a:rPr>
              <a:t>Mức</a:t>
            </a: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r>
              <a:rPr lang="en-US" sz="3600" b="1" dirty="0" err="1">
                <a:solidFill>
                  <a:srgbClr val="C00000"/>
                </a:solidFill>
              </a:rPr>
              <a:t>độ</a:t>
            </a:r>
            <a:r>
              <a:rPr lang="en-US" sz="3600" b="1" dirty="0">
                <a:solidFill>
                  <a:srgbClr val="C00000"/>
                </a:solidFill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</a:rPr>
              <a:t>Biết</a:t>
            </a: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endParaRPr lang="en-US" sz="3600" b="1" dirty="0">
              <a:solidFill>
                <a:srgbClr val="C00000"/>
              </a:solidFill>
            </a:endParaRPr>
          </a:p>
          <a:p>
            <a:pPr algn="just"/>
            <a:r>
              <a:rPr lang="en-US" sz="3600" dirty="0" smtClean="0"/>
              <a:t>- </a:t>
            </a:r>
            <a:r>
              <a:rPr lang="en-US" sz="3600" b="1" dirty="0" err="1">
                <a:solidFill>
                  <a:srgbClr val="002060"/>
                </a:solidFill>
              </a:rPr>
              <a:t>Biết</a:t>
            </a:r>
            <a:r>
              <a:rPr lang="en-US" sz="3600" b="1" dirty="0">
                <a:solidFill>
                  <a:srgbClr val="002060"/>
                </a:solidFill>
              </a:rPr>
              <a:t> ở </a:t>
            </a:r>
            <a:r>
              <a:rPr lang="en-US" sz="3600" b="1" dirty="0" err="1">
                <a:solidFill>
                  <a:srgbClr val="002060"/>
                </a:solidFill>
              </a:rPr>
              <a:t>đây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được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hiểu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là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nhớ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lại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những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kiến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thức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đã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học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một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cách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máy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móc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và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nhắc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lại</a:t>
            </a:r>
            <a:r>
              <a:rPr lang="en-US" sz="3600" b="1" dirty="0">
                <a:solidFill>
                  <a:srgbClr val="002060"/>
                </a:solidFill>
              </a:rPr>
              <a:t>.  </a:t>
            </a:r>
          </a:p>
          <a:p>
            <a:pPr algn="just"/>
            <a:r>
              <a:rPr lang="en-US" sz="3600" b="1" dirty="0" smtClean="0">
                <a:solidFill>
                  <a:srgbClr val="002060"/>
                </a:solidFill>
              </a:rPr>
              <a:t>- </a:t>
            </a:r>
            <a:r>
              <a:rPr lang="en-US" sz="3600" b="1" dirty="0" err="1">
                <a:solidFill>
                  <a:srgbClr val="00B050"/>
                </a:solidFill>
              </a:rPr>
              <a:t>Các</a:t>
            </a:r>
            <a:r>
              <a:rPr lang="en-US" sz="3600" b="1" dirty="0">
                <a:solidFill>
                  <a:srgbClr val="00B050"/>
                </a:solidFill>
              </a:rPr>
              <a:t> </a:t>
            </a:r>
            <a:r>
              <a:rPr lang="en-US" sz="3600" b="1" dirty="0" err="1">
                <a:solidFill>
                  <a:srgbClr val="00B050"/>
                </a:solidFill>
              </a:rPr>
              <a:t>động</a:t>
            </a:r>
            <a:r>
              <a:rPr lang="en-US" sz="3600" b="1" dirty="0">
                <a:solidFill>
                  <a:srgbClr val="00B050"/>
                </a:solidFill>
              </a:rPr>
              <a:t> </a:t>
            </a:r>
            <a:r>
              <a:rPr lang="en-US" sz="3600" b="1" dirty="0" err="1">
                <a:solidFill>
                  <a:srgbClr val="00B050"/>
                </a:solidFill>
              </a:rPr>
              <a:t>từ</a:t>
            </a:r>
            <a:r>
              <a:rPr lang="en-US" sz="3600" b="1" dirty="0">
                <a:solidFill>
                  <a:srgbClr val="00B050"/>
                </a:solidFill>
              </a:rPr>
              <a:t> </a:t>
            </a:r>
            <a:r>
              <a:rPr lang="en-US" sz="3600" b="1" dirty="0" err="1">
                <a:solidFill>
                  <a:srgbClr val="00B050"/>
                </a:solidFill>
              </a:rPr>
              <a:t>tương</a:t>
            </a:r>
            <a:r>
              <a:rPr lang="en-US" sz="3600" b="1" dirty="0">
                <a:solidFill>
                  <a:srgbClr val="00B050"/>
                </a:solidFill>
              </a:rPr>
              <a:t> </a:t>
            </a:r>
            <a:r>
              <a:rPr lang="en-US" sz="3600" b="1" dirty="0" err="1">
                <a:solidFill>
                  <a:srgbClr val="00B050"/>
                </a:solidFill>
              </a:rPr>
              <a:t>ứng</a:t>
            </a:r>
            <a:r>
              <a:rPr lang="en-US" sz="3600" b="1" dirty="0">
                <a:solidFill>
                  <a:srgbClr val="00B050"/>
                </a:solidFill>
              </a:rPr>
              <a:t> </a:t>
            </a:r>
            <a:r>
              <a:rPr lang="en-US" sz="3600" b="1" dirty="0" err="1">
                <a:solidFill>
                  <a:srgbClr val="00B050"/>
                </a:solidFill>
              </a:rPr>
              <a:t>với</a:t>
            </a:r>
            <a:r>
              <a:rPr lang="en-US" sz="3600" b="1" dirty="0">
                <a:solidFill>
                  <a:srgbClr val="00B050"/>
                </a:solidFill>
              </a:rPr>
              <a:t> </a:t>
            </a:r>
            <a:r>
              <a:rPr lang="en-US" sz="3600" b="1" dirty="0" err="1">
                <a:solidFill>
                  <a:srgbClr val="00B050"/>
                </a:solidFill>
              </a:rPr>
              <a:t>mức</a:t>
            </a:r>
            <a:r>
              <a:rPr lang="en-US" sz="3600" b="1" dirty="0">
                <a:solidFill>
                  <a:srgbClr val="00B050"/>
                </a:solidFill>
              </a:rPr>
              <a:t> </a:t>
            </a:r>
            <a:r>
              <a:rPr lang="en-US" sz="3600" b="1" dirty="0" err="1">
                <a:solidFill>
                  <a:srgbClr val="00B050"/>
                </a:solidFill>
              </a:rPr>
              <a:t>độ</a:t>
            </a:r>
            <a:r>
              <a:rPr lang="en-US" sz="3600" b="1" dirty="0">
                <a:solidFill>
                  <a:srgbClr val="00B050"/>
                </a:solidFill>
              </a:rPr>
              <a:t> </a:t>
            </a:r>
            <a:r>
              <a:rPr lang="en-US" sz="3600" b="1" dirty="0" err="1">
                <a:solidFill>
                  <a:srgbClr val="00B050"/>
                </a:solidFill>
              </a:rPr>
              <a:t>Biết</a:t>
            </a:r>
            <a:r>
              <a:rPr lang="en-US" sz="3600" b="1" dirty="0">
                <a:solidFill>
                  <a:srgbClr val="00B050"/>
                </a:solidFill>
              </a:rPr>
              <a:t>: </a:t>
            </a:r>
            <a:r>
              <a:rPr lang="en-US" sz="3600" b="1" dirty="0" err="1">
                <a:solidFill>
                  <a:srgbClr val="FF0000"/>
                </a:solidFill>
              </a:rPr>
              <a:t>xác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định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dirty="0" err="1">
                <a:solidFill>
                  <a:srgbClr val="00B050"/>
                </a:solidFill>
              </a:rPr>
              <a:t>phân</a:t>
            </a:r>
            <a:r>
              <a:rPr lang="en-US" sz="3600" b="1" dirty="0">
                <a:solidFill>
                  <a:srgbClr val="00B050"/>
                </a:solidFill>
              </a:rPr>
              <a:t> </a:t>
            </a:r>
            <a:r>
              <a:rPr lang="en-US" sz="3600" b="1" dirty="0" err="1">
                <a:solidFill>
                  <a:srgbClr val="00B050"/>
                </a:solidFill>
              </a:rPr>
              <a:t>loại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dirty="0" err="1">
                <a:solidFill>
                  <a:srgbClr val="00B050"/>
                </a:solidFill>
              </a:rPr>
              <a:t>mô</a:t>
            </a:r>
            <a:r>
              <a:rPr lang="en-US" sz="3600" b="1" dirty="0">
                <a:solidFill>
                  <a:srgbClr val="00B050"/>
                </a:solidFill>
              </a:rPr>
              <a:t> </a:t>
            </a:r>
            <a:r>
              <a:rPr lang="en-US" sz="3600" b="1" dirty="0" err="1">
                <a:solidFill>
                  <a:srgbClr val="00B050"/>
                </a:solidFill>
              </a:rPr>
              <a:t>tả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dirty="0" err="1">
                <a:solidFill>
                  <a:srgbClr val="00B050"/>
                </a:solidFill>
              </a:rPr>
              <a:t>phác</a:t>
            </a:r>
            <a:r>
              <a:rPr lang="en-US" sz="3600" b="1" dirty="0">
                <a:solidFill>
                  <a:srgbClr val="00B050"/>
                </a:solidFill>
              </a:rPr>
              <a:t> </a:t>
            </a:r>
            <a:r>
              <a:rPr lang="en-US" sz="3600" b="1" dirty="0" err="1">
                <a:solidFill>
                  <a:srgbClr val="00B050"/>
                </a:solidFill>
              </a:rPr>
              <a:t>thảo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dirty="0" err="1">
                <a:solidFill>
                  <a:srgbClr val="00B050"/>
                </a:solidFill>
              </a:rPr>
              <a:t>lấy</a:t>
            </a:r>
            <a:r>
              <a:rPr lang="en-US" sz="3600" b="1" dirty="0">
                <a:solidFill>
                  <a:srgbClr val="00B050"/>
                </a:solidFill>
              </a:rPr>
              <a:t> </a:t>
            </a:r>
            <a:r>
              <a:rPr lang="en-US" sz="3600" b="1" dirty="0" err="1">
                <a:solidFill>
                  <a:srgbClr val="00B050"/>
                </a:solidFill>
              </a:rPr>
              <a:t>ví</a:t>
            </a:r>
            <a:r>
              <a:rPr lang="en-US" sz="3600" b="1" dirty="0">
                <a:solidFill>
                  <a:srgbClr val="00B050"/>
                </a:solidFill>
              </a:rPr>
              <a:t> </a:t>
            </a:r>
            <a:r>
              <a:rPr lang="en-US" sz="3600" b="1" dirty="0" err="1">
                <a:solidFill>
                  <a:srgbClr val="00B050"/>
                </a:solidFill>
              </a:rPr>
              <a:t>dụ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dirty="0" err="1">
                <a:solidFill>
                  <a:srgbClr val="00B050"/>
                </a:solidFill>
              </a:rPr>
              <a:t>liệt</a:t>
            </a:r>
            <a:r>
              <a:rPr lang="en-US" sz="3600" b="1" dirty="0">
                <a:solidFill>
                  <a:srgbClr val="00B050"/>
                </a:solidFill>
              </a:rPr>
              <a:t> </a:t>
            </a:r>
            <a:r>
              <a:rPr lang="en-US" sz="3600" b="1" dirty="0" err="1">
                <a:solidFill>
                  <a:srgbClr val="00B050"/>
                </a:solidFill>
              </a:rPr>
              <a:t>kê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dirty="0" err="1">
                <a:solidFill>
                  <a:srgbClr val="00B050"/>
                </a:solidFill>
              </a:rPr>
              <a:t>gọi</a:t>
            </a:r>
            <a:r>
              <a:rPr lang="en-US" sz="3600" b="1" dirty="0">
                <a:solidFill>
                  <a:srgbClr val="00B050"/>
                </a:solidFill>
              </a:rPr>
              <a:t> </a:t>
            </a:r>
            <a:r>
              <a:rPr lang="en-US" sz="3600" b="1" dirty="0" err="1">
                <a:solidFill>
                  <a:srgbClr val="00B050"/>
                </a:solidFill>
              </a:rPr>
              <a:t>tên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dirty="0" err="1">
                <a:solidFill>
                  <a:srgbClr val="00B050"/>
                </a:solidFill>
              </a:rPr>
              <a:t>giới</a:t>
            </a:r>
            <a:r>
              <a:rPr lang="en-US" sz="3600" b="1" dirty="0">
                <a:solidFill>
                  <a:srgbClr val="00B050"/>
                </a:solidFill>
              </a:rPr>
              <a:t> </a:t>
            </a:r>
            <a:r>
              <a:rPr lang="en-US" sz="3600" b="1" dirty="0" err="1">
                <a:solidFill>
                  <a:srgbClr val="00B050"/>
                </a:solidFill>
              </a:rPr>
              <a:t>thiệu</a:t>
            </a:r>
            <a:r>
              <a:rPr lang="en-US" sz="3600" b="1" dirty="0">
                <a:solidFill>
                  <a:srgbClr val="00B050"/>
                </a:solidFill>
              </a:rPr>
              <a:t>/</a:t>
            </a:r>
            <a:r>
              <a:rPr lang="en-US" sz="3600" b="1" dirty="0" err="1">
                <a:solidFill>
                  <a:srgbClr val="00B050"/>
                </a:solidFill>
              </a:rPr>
              <a:t>chỉ</a:t>
            </a:r>
            <a:r>
              <a:rPr lang="en-US" sz="3600" b="1" dirty="0">
                <a:solidFill>
                  <a:srgbClr val="00B050"/>
                </a:solidFill>
              </a:rPr>
              <a:t> </a:t>
            </a:r>
            <a:r>
              <a:rPr lang="en-US" sz="3600" b="1" dirty="0" err="1">
                <a:solidFill>
                  <a:srgbClr val="00B050"/>
                </a:solidFill>
              </a:rPr>
              <a:t>ra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dirty="0" err="1">
                <a:solidFill>
                  <a:srgbClr val="00B050"/>
                </a:solidFill>
              </a:rPr>
              <a:t>nhận</a:t>
            </a:r>
            <a:r>
              <a:rPr lang="en-US" sz="3600" b="1" dirty="0">
                <a:solidFill>
                  <a:srgbClr val="00B050"/>
                </a:solidFill>
              </a:rPr>
              <a:t> </a:t>
            </a:r>
            <a:r>
              <a:rPr lang="en-US" sz="3600" b="1" dirty="0" err="1">
                <a:solidFill>
                  <a:srgbClr val="00B050"/>
                </a:solidFill>
              </a:rPr>
              <a:t>biết</a:t>
            </a:r>
            <a:r>
              <a:rPr lang="en-US" sz="3600" b="1" dirty="0">
                <a:solidFill>
                  <a:srgbClr val="00B050"/>
                </a:solidFill>
              </a:rPr>
              <a:t>, </a:t>
            </a:r>
            <a:r>
              <a:rPr lang="en-US" sz="3600" b="1" dirty="0" err="1">
                <a:solidFill>
                  <a:srgbClr val="FF0000"/>
                </a:solidFill>
              </a:rPr>
              <a:t>nhớ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lại</a:t>
            </a:r>
            <a:r>
              <a:rPr lang="en-US" sz="3600" b="1" dirty="0">
                <a:solidFill>
                  <a:srgbClr val="FF0000"/>
                </a:solidFill>
              </a:rPr>
              <a:t>,</a:t>
            </a:r>
            <a:r>
              <a:rPr lang="en-US" sz="3600" b="1" dirty="0">
                <a:solidFill>
                  <a:srgbClr val="00B050"/>
                </a:solidFill>
              </a:rPr>
              <a:t> </a:t>
            </a:r>
            <a:r>
              <a:rPr lang="en-US" sz="3600" b="1" dirty="0" err="1">
                <a:solidFill>
                  <a:srgbClr val="00B050"/>
                </a:solidFill>
              </a:rPr>
              <a:t>đối</a:t>
            </a:r>
            <a:r>
              <a:rPr lang="en-US" sz="3600" b="1" dirty="0">
                <a:solidFill>
                  <a:srgbClr val="00B050"/>
                </a:solidFill>
              </a:rPr>
              <a:t> </a:t>
            </a:r>
            <a:r>
              <a:rPr lang="en-US" sz="3600" b="1" dirty="0" err="1">
                <a:solidFill>
                  <a:srgbClr val="00B050"/>
                </a:solidFill>
              </a:rPr>
              <a:t>chiếu</a:t>
            </a:r>
            <a:r>
              <a:rPr lang="en-US" sz="3600" b="1" dirty="0">
                <a:solidFill>
                  <a:srgbClr val="00B050"/>
                </a:solidFill>
              </a:rPr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93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382000" cy="5943600"/>
          </a:xfrm>
        </p:spPr>
        <p:txBody>
          <a:bodyPr>
            <a:normAutofit/>
          </a:bodyPr>
          <a:lstStyle/>
          <a:p>
            <a:r>
              <a:rPr lang="en-US" sz="3600" b="1" dirty="0" err="1"/>
              <a:t>Mức</a:t>
            </a:r>
            <a:r>
              <a:rPr lang="en-US" sz="3600" b="1" dirty="0"/>
              <a:t> </a:t>
            </a:r>
            <a:r>
              <a:rPr lang="en-US" sz="3600" b="1" dirty="0" err="1"/>
              <a:t>độ</a:t>
            </a:r>
            <a:r>
              <a:rPr lang="en-US" sz="3600" b="1" dirty="0"/>
              <a:t> </a:t>
            </a:r>
            <a:r>
              <a:rPr lang="en-US" sz="3600" b="1" dirty="0" err="1"/>
              <a:t>Hiểu</a:t>
            </a:r>
            <a:r>
              <a:rPr lang="en-US" sz="3600" b="1" dirty="0"/>
              <a:t>:</a:t>
            </a:r>
            <a:endParaRPr lang="en-US" sz="3600" dirty="0"/>
          </a:p>
          <a:p>
            <a:pPr algn="just"/>
            <a:r>
              <a:rPr lang="en-US" sz="3600" dirty="0" smtClean="0">
                <a:solidFill>
                  <a:srgbClr val="002060"/>
                </a:solidFill>
              </a:rPr>
              <a:t>- </a:t>
            </a:r>
            <a:r>
              <a:rPr lang="en-US" sz="3600" b="1" dirty="0" err="1" smtClean="0">
                <a:solidFill>
                  <a:srgbClr val="002060"/>
                </a:solidFill>
              </a:rPr>
              <a:t>Hiểu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là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khả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năng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diễn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dịch</a:t>
            </a:r>
            <a:r>
              <a:rPr lang="en-US" sz="3600" b="1" dirty="0">
                <a:solidFill>
                  <a:srgbClr val="002060"/>
                </a:solidFill>
              </a:rPr>
              <a:t>, </a:t>
            </a:r>
            <a:r>
              <a:rPr lang="en-US" sz="3600" b="1" dirty="0" err="1">
                <a:solidFill>
                  <a:srgbClr val="002060"/>
                </a:solidFill>
              </a:rPr>
              <a:t>diễn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giải</a:t>
            </a:r>
            <a:r>
              <a:rPr lang="en-US" sz="3600" b="1" dirty="0" smtClean="0">
                <a:solidFill>
                  <a:srgbClr val="002060"/>
                </a:solidFill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</a:rPr>
              <a:t>giải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thích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hoặc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suy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diễn</a:t>
            </a:r>
            <a:r>
              <a:rPr lang="en-US" sz="3600" b="1" dirty="0">
                <a:solidFill>
                  <a:srgbClr val="002060"/>
                </a:solidFill>
              </a:rPr>
              <a:t>. </a:t>
            </a:r>
            <a:r>
              <a:rPr lang="en-US" sz="3600" b="1" dirty="0" err="1">
                <a:solidFill>
                  <a:srgbClr val="002060"/>
                </a:solidFill>
              </a:rPr>
              <a:t>Dự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đoán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được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kết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quả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hoặc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hậu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quả</a:t>
            </a:r>
            <a:r>
              <a:rPr lang="en-US" sz="3600" b="1" dirty="0">
                <a:solidFill>
                  <a:srgbClr val="002060"/>
                </a:solidFill>
              </a:rPr>
              <a:t>. </a:t>
            </a:r>
            <a:endParaRPr lang="en-US" sz="3600" b="1" dirty="0" smtClean="0">
              <a:solidFill>
                <a:srgbClr val="002060"/>
              </a:solidFill>
            </a:endParaRPr>
          </a:p>
          <a:p>
            <a:pPr algn="just"/>
            <a:r>
              <a:rPr lang="en-US" sz="3600" dirty="0" smtClean="0">
                <a:solidFill>
                  <a:srgbClr val="002060"/>
                </a:solidFill>
              </a:rPr>
              <a:t>- </a:t>
            </a:r>
            <a:r>
              <a:rPr lang="en-US" sz="3600" b="1" dirty="0" err="1">
                <a:solidFill>
                  <a:srgbClr val="C00000"/>
                </a:solidFill>
              </a:rPr>
              <a:t>Các</a:t>
            </a:r>
            <a:r>
              <a:rPr lang="en-US" sz="3600" b="1" dirty="0">
                <a:solidFill>
                  <a:srgbClr val="C00000"/>
                </a:solidFill>
              </a:rPr>
              <a:t> </a:t>
            </a:r>
            <a:r>
              <a:rPr lang="en-US" sz="3600" b="1" dirty="0" err="1">
                <a:solidFill>
                  <a:srgbClr val="C00000"/>
                </a:solidFill>
              </a:rPr>
              <a:t>động</a:t>
            </a:r>
            <a:r>
              <a:rPr lang="en-US" sz="3600" b="1" dirty="0">
                <a:solidFill>
                  <a:srgbClr val="C00000"/>
                </a:solidFill>
              </a:rPr>
              <a:t> </a:t>
            </a:r>
            <a:r>
              <a:rPr lang="en-US" sz="3600" b="1" dirty="0" err="1">
                <a:solidFill>
                  <a:srgbClr val="C00000"/>
                </a:solidFill>
              </a:rPr>
              <a:t>từ</a:t>
            </a:r>
            <a:r>
              <a:rPr lang="en-US" sz="3600" b="1" dirty="0">
                <a:solidFill>
                  <a:srgbClr val="C00000"/>
                </a:solidFill>
              </a:rPr>
              <a:t> </a:t>
            </a:r>
            <a:r>
              <a:rPr lang="en-US" sz="3600" b="1" dirty="0" err="1">
                <a:solidFill>
                  <a:srgbClr val="C00000"/>
                </a:solidFill>
              </a:rPr>
              <a:t>tương</a:t>
            </a:r>
            <a:r>
              <a:rPr lang="en-US" sz="3600" b="1" dirty="0">
                <a:solidFill>
                  <a:srgbClr val="C00000"/>
                </a:solidFill>
              </a:rPr>
              <a:t> </a:t>
            </a:r>
            <a:r>
              <a:rPr lang="en-US" sz="3600" b="1" dirty="0" err="1">
                <a:solidFill>
                  <a:srgbClr val="C00000"/>
                </a:solidFill>
              </a:rPr>
              <a:t>ứng</a:t>
            </a:r>
            <a:r>
              <a:rPr lang="en-US" sz="3600" b="1" dirty="0">
                <a:solidFill>
                  <a:srgbClr val="C00000"/>
                </a:solidFill>
              </a:rPr>
              <a:t> </a:t>
            </a:r>
            <a:r>
              <a:rPr lang="en-US" sz="3600" b="1" dirty="0" err="1">
                <a:solidFill>
                  <a:srgbClr val="C00000"/>
                </a:solidFill>
              </a:rPr>
              <a:t>với</a:t>
            </a:r>
            <a:r>
              <a:rPr lang="en-US" sz="3600" b="1" dirty="0">
                <a:solidFill>
                  <a:srgbClr val="C00000"/>
                </a:solidFill>
              </a:rPr>
              <a:t> </a:t>
            </a:r>
            <a:r>
              <a:rPr lang="en-US" sz="3600" b="1" dirty="0" err="1">
                <a:solidFill>
                  <a:srgbClr val="C00000"/>
                </a:solidFill>
              </a:rPr>
              <a:t>mức</a:t>
            </a:r>
            <a:r>
              <a:rPr lang="en-US" sz="3600" b="1" dirty="0">
                <a:solidFill>
                  <a:srgbClr val="C00000"/>
                </a:solidFill>
              </a:rPr>
              <a:t> </a:t>
            </a:r>
            <a:r>
              <a:rPr lang="en-US" sz="3600" b="1" dirty="0" err="1">
                <a:solidFill>
                  <a:srgbClr val="C00000"/>
                </a:solidFill>
              </a:rPr>
              <a:t>độ</a:t>
            </a:r>
            <a:r>
              <a:rPr lang="en-US" sz="3600" b="1" dirty="0">
                <a:solidFill>
                  <a:srgbClr val="C00000"/>
                </a:solidFill>
              </a:rPr>
              <a:t> </a:t>
            </a:r>
            <a:r>
              <a:rPr lang="en-US" sz="3600" b="1" dirty="0" err="1">
                <a:solidFill>
                  <a:srgbClr val="C00000"/>
                </a:solidFill>
              </a:rPr>
              <a:t>Hiểu</a:t>
            </a:r>
            <a:r>
              <a:rPr lang="en-US" sz="3600" b="1" dirty="0">
                <a:solidFill>
                  <a:srgbClr val="C00000"/>
                </a:solidFill>
              </a:rPr>
              <a:t>: </a:t>
            </a:r>
            <a:r>
              <a:rPr lang="en-US" sz="3600" b="1" dirty="0" err="1">
                <a:solidFill>
                  <a:srgbClr val="C00000"/>
                </a:solidFill>
              </a:rPr>
              <a:t>tóm</a:t>
            </a:r>
            <a:r>
              <a:rPr lang="en-US" sz="3600" b="1" dirty="0">
                <a:solidFill>
                  <a:srgbClr val="C00000"/>
                </a:solidFill>
              </a:rPr>
              <a:t> </a:t>
            </a:r>
            <a:r>
              <a:rPr lang="en-US" sz="3600" b="1" dirty="0" err="1">
                <a:solidFill>
                  <a:srgbClr val="C00000"/>
                </a:solidFill>
              </a:rPr>
              <a:t>tắt</a:t>
            </a:r>
            <a:r>
              <a:rPr lang="en-US" sz="3600" b="1" dirty="0">
                <a:solidFill>
                  <a:srgbClr val="C00000"/>
                </a:solidFill>
              </a:rPr>
              <a:t>, </a:t>
            </a:r>
            <a:r>
              <a:rPr lang="en-US" sz="3600" b="1" dirty="0" err="1">
                <a:solidFill>
                  <a:srgbClr val="C00000"/>
                </a:solidFill>
              </a:rPr>
              <a:t>giải</a:t>
            </a:r>
            <a:r>
              <a:rPr lang="en-US" sz="3600" b="1" dirty="0">
                <a:solidFill>
                  <a:srgbClr val="C00000"/>
                </a:solidFill>
              </a:rPr>
              <a:t> </a:t>
            </a:r>
            <a:r>
              <a:rPr lang="en-US" sz="3600" b="1" dirty="0" err="1">
                <a:solidFill>
                  <a:srgbClr val="C00000"/>
                </a:solidFill>
              </a:rPr>
              <a:t>thích</a:t>
            </a:r>
            <a:r>
              <a:rPr lang="en-US" sz="3600" b="1" dirty="0">
                <a:solidFill>
                  <a:srgbClr val="C00000"/>
                </a:solidFill>
              </a:rPr>
              <a:t>, </a:t>
            </a:r>
            <a:r>
              <a:rPr lang="en-US" sz="3600" b="1" dirty="0" err="1">
                <a:solidFill>
                  <a:srgbClr val="C00000"/>
                </a:solidFill>
              </a:rPr>
              <a:t>mô</a:t>
            </a:r>
            <a:r>
              <a:rPr lang="en-US" sz="3600" b="1" dirty="0">
                <a:solidFill>
                  <a:srgbClr val="C00000"/>
                </a:solidFill>
              </a:rPr>
              <a:t> </a:t>
            </a:r>
            <a:r>
              <a:rPr lang="en-US" sz="3600" b="1" dirty="0" err="1">
                <a:solidFill>
                  <a:srgbClr val="C00000"/>
                </a:solidFill>
              </a:rPr>
              <a:t>tả</a:t>
            </a:r>
            <a:r>
              <a:rPr lang="en-US" sz="3600" b="1" dirty="0">
                <a:solidFill>
                  <a:srgbClr val="C00000"/>
                </a:solidFill>
              </a:rPr>
              <a:t>, so </a:t>
            </a:r>
            <a:r>
              <a:rPr lang="en-US" sz="3600" b="1" dirty="0" err="1">
                <a:solidFill>
                  <a:srgbClr val="C00000"/>
                </a:solidFill>
              </a:rPr>
              <a:t>sánh</a:t>
            </a:r>
            <a:r>
              <a:rPr lang="en-US" sz="3600" b="1" dirty="0">
                <a:solidFill>
                  <a:srgbClr val="C00000"/>
                </a:solidFill>
              </a:rPr>
              <a:t>, </a:t>
            </a:r>
            <a:r>
              <a:rPr lang="en-US" sz="3600" b="1" dirty="0" err="1">
                <a:solidFill>
                  <a:srgbClr val="C00000"/>
                </a:solidFill>
              </a:rPr>
              <a:t>chuyển</a:t>
            </a:r>
            <a:r>
              <a:rPr lang="en-US" sz="3600" b="1" dirty="0">
                <a:solidFill>
                  <a:srgbClr val="C00000"/>
                </a:solidFill>
              </a:rPr>
              <a:t> </a:t>
            </a:r>
            <a:r>
              <a:rPr lang="en-US" sz="3600" b="1" dirty="0" err="1">
                <a:solidFill>
                  <a:srgbClr val="C00000"/>
                </a:solidFill>
              </a:rPr>
              <a:t>đổi</a:t>
            </a:r>
            <a:r>
              <a:rPr lang="en-US" sz="3600" b="1" dirty="0">
                <a:solidFill>
                  <a:srgbClr val="C00000"/>
                </a:solidFill>
              </a:rPr>
              <a:t>, </a:t>
            </a:r>
            <a:r>
              <a:rPr lang="en-US" sz="3600" b="1" dirty="0" err="1">
                <a:solidFill>
                  <a:srgbClr val="C00000"/>
                </a:solidFill>
              </a:rPr>
              <a:t>ước</a:t>
            </a:r>
            <a:r>
              <a:rPr lang="en-US" sz="3600" b="1" dirty="0">
                <a:solidFill>
                  <a:srgbClr val="C00000"/>
                </a:solidFill>
              </a:rPr>
              <a:t> </a:t>
            </a:r>
            <a:r>
              <a:rPr lang="en-US" sz="3600" b="1" dirty="0" err="1">
                <a:solidFill>
                  <a:srgbClr val="C00000"/>
                </a:solidFill>
              </a:rPr>
              <a:t>lượng</a:t>
            </a:r>
            <a:r>
              <a:rPr lang="en-US" sz="3600" b="1" dirty="0">
                <a:solidFill>
                  <a:srgbClr val="C00000"/>
                </a:solidFill>
              </a:rPr>
              <a:t>, </a:t>
            </a:r>
            <a:r>
              <a:rPr lang="en-US" sz="3600" b="1" dirty="0" err="1">
                <a:solidFill>
                  <a:srgbClr val="C00000"/>
                </a:solidFill>
              </a:rPr>
              <a:t>diễn</a:t>
            </a:r>
            <a:r>
              <a:rPr lang="en-US" sz="3600" b="1" dirty="0">
                <a:solidFill>
                  <a:srgbClr val="C00000"/>
                </a:solidFill>
              </a:rPr>
              <a:t> </a:t>
            </a:r>
            <a:r>
              <a:rPr lang="en-US" sz="3600" b="1" dirty="0" err="1">
                <a:solidFill>
                  <a:srgbClr val="C00000"/>
                </a:solidFill>
              </a:rPr>
              <a:t>giải</a:t>
            </a:r>
            <a:r>
              <a:rPr lang="en-US" sz="3600" b="1" dirty="0">
                <a:solidFill>
                  <a:srgbClr val="C00000"/>
                </a:solidFill>
              </a:rPr>
              <a:t>, </a:t>
            </a:r>
            <a:r>
              <a:rPr lang="en-US" sz="3600" b="1" dirty="0" err="1">
                <a:solidFill>
                  <a:srgbClr val="C00000"/>
                </a:solidFill>
              </a:rPr>
              <a:t>phân</a:t>
            </a:r>
            <a:r>
              <a:rPr lang="en-US" sz="3600" b="1" dirty="0">
                <a:solidFill>
                  <a:srgbClr val="C00000"/>
                </a:solidFill>
              </a:rPr>
              <a:t> </a:t>
            </a:r>
            <a:r>
              <a:rPr lang="en-US" sz="3600" b="1" dirty="0" err="1">
                <a:solidFill>
                  <a:srgbClr val="C00000"/>
                </a:solidFill>
              </a:rPr>
              <a:t>biệt</a:t>
            </a:r>
            <a:r>
              <a:rPr lang="en-US" sz="3600" b="1" dirty="0">
                <a:solidFill>
                  <a:srgbClr val="C00000"/>
                </a:solidFill>
              </a:rPr>
              <a:t>, </a:t>
            </a:r>
            <a:r>
              <a:rPr lang="en-US" sz="3600" b="1" dirty="0" err="1">
                <a:solidFill>
                  <a:srgbClr val="C00000"/>
                </a:solidFill>
              </a:rPr>
              <a:t>chứng</a:t>
            </a:r>
            <a:r>
              <a:rPr lang="en-US" sz="3600" b="1" dirty="0">
                <a:solidFill>
                  <a:srgbClr val="C00000"/>
                </a:solidFill>
              </a:rPr>
              <a:t> </a:t>
            </a:r>
            <a:r>
              <a:rPr lang="en-US" sz="3600" b="1" dirty="0" err="1">
                <a:solidFill>
                  <a:srgbClr val="C00000"/>
                </a:solidFill>
              </a:rPr>
              <a:t>tỏ</a:t>
            </a:r>
            <a:r>
              <a:rPr lang="en-US" sz="3600" b="1" dirty="0">
                <a:solidFill>
                  <a:srgbClr val="C00000"/>
                </a:solidFill>
              </a:rPr>
              <a:t>, </a:t>
            </a:r>
            <a:r>
              <a:rPr lang="en-US" sz="3600" b="1" dirty="0" err="1">
                <a:solidFill>
                  <a:srgbClr val="C00000"/>
                </a:solidFill>
              </a:rPr>
              <a:t>hình</a:t>
            </a:r>
            <a:r>
              <a:rPr lang="en-US" sz="3600" b="1" dirty="0">
                <a:solidFill>
                  <a:srgbClr val="C00000"/>
                </a:solidFill>
              </a:rPr>
              <a:t> dung, </a:t>
            </a:r>
            <a:r>
              <a:rPr lang="en-US" sz="3600" b="1" dirty="0" err="1">
                <a:solidFill>
                  <a:srgbClr val="C00000"/>
                </a:solidFill>
              </a:rPr>
              <a:t>trình</a:t>
            </a:r>
            <a:r>
              <a:rPr lang="en-US" sz="3600" b="1" dirty="0">
                <a:solidFill>
                  <a:srgbClr val="C00000"/>
                </a:solidFill>
              </a:rPr>
              <a:t> </a:t>
            </a:r>
            <a:r>
              <a:rPr lang="en-US" sz="3600" b="1" dirty="0" err="1">
                <a:solidFill>
                  <a:srgbClr val="C00000"/>
                </a:solidFill>
              </a:rPr>
              <a:t>bày</a:t>
            </a:r>
            <a:r>
              <a:rPr lang="en-US" sz="3600" b="1" dirty="0">
                <a:solidFill>
                  <a:srgbClr val="C00000"/>
                </a:solidFill>
              </a:rPr>
              <a:t> </a:t>
            </a:r>
            <a:r>
              <a:rPr lang="en-US" sz="3600" b="1" dirty="0" err="1">
                <a:solidFill>
                  <a:srgbClr val="C00000"/>
                </a:solidFill>
              </a:rPr>
              <a:t>lại</a:t>
            </a:r>
            <a:r>
              <a:rPr lang="en-US" sz="3600" b="1" dirty="0">
                <a:solidFill>
                  <a:srgbClr val="C00000"/>
                </a:solidFill>
              </a:rPr>
              <a:t>, </a:t>
            </a:r>
            <a:r>
              <a:rPr lang="en-US" sz="3600" b="1" dirty="0" err="1">
                <a:solidFill>
                  <a:srgbClr val="C00000"/>
                </a:solidFill>
              </a:rPr>
              <a:t>lấy</a:t>
            </a:r>
            <a:r>
              <a:rPr lang="en-US" sz="3600" b="1" dirty="0">
                <a:solidFill>
                  <a:srgbClr val="C00000"/>
                </a:solidFill>
              </a:rPr>
              <a:t> </a:t>
            </a:r>
            <a:r>
              <a:rPr lang="en-US" sz="3600" b="1" dirty="0" err="1">
                <a:solidFill>
                  <a:srgbClr val="C00000"/>
                </a:solidFill>
              </a:rPr>
              <a:t>ví</a:t>
            </a:r>
            <a:r>
              <a:rPr lang="en-US" sz="3600" b="1" dirty="0">
                <a:solidFill>
                  <a:srgbClr val="C00000"/>
                </a:solidFill>
              </a:rPr>
              <a:t> </a:t>
            </a:r>
            <a:r>
              <a:rPr lang="en-US" sz="3600" b="1" dirty="0" err="1">
                <a:solidFill>
                  <a:srgbClr val="C00000"/>
                </a:solidFill>
              </a:rPr>
              <a:t>dụ</a:t>
            </a:r>
            <a:r>
              <a:rPr lang="en-US" sz="3600" b="1" dirty="0">
                <a:solidFill>
                  <a:srgbClr val="C00000"/>
                </a:solidFill>
              </a:rPr>
              <a:t>. </a:t>
            </a:r>
          </a:p>
          <a:p>
            <a:pPr algn="just"/>
            <a:r>
              <a:rPr lang="en-US" sz="3600" dirty="0" smtClean="0">
                <a:solidFill>
                  <a:srgbClr val="002060"/>
                </a:solidFill>
              </a:rPr>
              <a:t>-</a:t>
            </a:r>
            <a:endParaRPr lang="en-US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69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04800"/>
            <a:ext cx="8534400" cy="6400800"/>
          </a:xfrm>
        </p:spPr>
        <p:txBody>
          <a:bodyPr>
            <a:normAutofit/>
          </a:bodyPr>
          <a:lstStyle/>
          <a:p>
            <a:r>
              <a:rPr lang="en-US" sz="4000" b="1" dirty="0" err="1">
                <a:solidFill>
                  <a:srgbClr val="C00000"/>
                </a:solidFill>
              </a:rPr>
              <a:t>Mức</a:t>
            </a:r>
            <a:r>
              <a:rPr lang="en-US" sz="4000" b="1" dirty="0">
                <a:solidFill>
                  <a:srgbClr val="C00000"/>
                </a:solidFill>
              </a:rPr>
              <a:t> </a:t>
            </a:r>
            <a:r>
              <a:rPr lang="en-US" sz="4000" b="1" dirty="0" err="1">
                <a:solidFill>
                  <a:srgbClr val="C00000"/>
                </a:solidFill>
              </a:rPr>
              <a:t>độ</a:t>
            </a:r>
            <a:r>
              <a:rPr lang="en-US" sz="4000" b="1" dirty="0">
                <a:solidFill>
                  <a:srgbClr val="C00000"/>
                </a:solidFill>
              </a:rPr>
              <a:t> </a:t>
            </a:r>
            <a:r>
              <a:rPr lang="en-US" sz="4000" b="1" dirty="0" err="1">
                <a:solidFill>
                  <a:srgbClr val="C00000"/>
                </a:solidFill>
              </a:rPr>
              <a:t>Vận</a:t>
            </a:r>
            <a:r>
              <a:rPr lang="en-US" sz="4000" b="1" dirty="0">
                <a:solidFill>
                  <a:srgbClr val="C00000"/>
                </a:solidFill>
              </a:rPr>
              <a:t> </a:t>
            </a:r>
            <a:r>
              <a:rPr lang="en-US" sz="4000" b="1" dirty="0" err="1">
                <a:solidFill>
                  <a:srgbClr val="C00000"/>
                </a:solidFill>
              </a:rPr>
              <a:t>dụng</a:t>
            </a:r>
            <a:r>
              <a:rPr lang="en-US" sz="4000" b="1" dirty="0">
                <a:solidFill>
                  <a:srgbClr val="C00000"/>
                </a:solidFill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</a:rPr>
              <a:t>thấp</a:t>
            </a:r>
            <a:endParaRPr lang="en-US" sz="4000" b="1" dirty="0" smtClean="0">
              <a:solidFill>
                <a:srgbClr val="C00000"/>
              </a:solidFill>
            </a:endParaRPr>
          </a:p>
          <a:p>
            <a:pPr algn="just"/>
            <a:r>
              <a:rPr lang="en-US" sz="3600" b="1" dirty="0" smtClean="0">
                <a:solidFill>
                  <a:srgbClr val="002060"/>
                </a:solidFill>
              </a:rPr>
              <a:t>-  </a:t>
            </a:r>
            <a:r>
              <a:rPr lang="en-US" sz="3600" b="1" dirty="0" err="1" smtClean="0">
                <a:solidFill>
                  <a:srgbClr val="002060"/>
                </a:solidFill>
              </a:rPr>
              <a:t>Vận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dụng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những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gì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đã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học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vào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một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tình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huống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mới</a:t>
            </a:r>
            <a:r>
              <a:rPr lang="en-US" sz="3600" b="1" dirty="0" smtClean="0">
                <a:solidFill>
                  <a:srgbClr val="002060"/>
                </a:solidFill>
              </a:rPr>
              <a:t> do </a:t>
            </a:r>
            <a:r>
              <a:rPr lang="en-US" sz="3600" b="1" dirty="0" err="1" smtClean="0">
                <a:solidFill>
                  <a:srgbClr val="002060"/>
                </a:solidFill>
              </a:rPr>
              <a:t>Thầy</a:t>
            </a:r>
            <a:r>
              <a:rPr lang="en-US" sz="3600" b="1" dirty="0" smtClean="0">
                <a:solidFill>
                  <a:srgbClr val="002060"/>
                </a:solidFill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</a:rPr>
              <a:t>Cô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gợi</a:t>
            </a:r>
            <a:r>
              <a:rPr lang="en-US" sz="3600" b="1" dirty="0" smtClean="0">
                <a:solidFill>
                  <a:srgbClr val="002060"/>
                </a:solidFill>
              </a:rPr>
              <a:t> ý.</a:t>
            </a:r>
            <a:endParaRPr lang="en-US" sz="3600" b="1" dirty="0">
              <a:solidFill>
                <a:srgbClr val="002060"/>
              </a:solidFill>
            </a:endParaRPr>
          </a:p>
          <a:p>
            <a:pPr algn="just"/>
            <a:r>
              <a:rPr lang="en-US" sz="3600" b="1" dirty="0" smtClean="0">
                <a:solidFill>
                  <a:srgbClr val="002060"/>
                </a:solidFill>
              </a:rPr>
              <a:t>- </a:t>
            </a:r>
            <a:r>
              <a:rPr lang="en-US" sz="3600" b="1" dirty="0" err="1">
                <a:solidFill>
                  <a:schemeClr val="tx1"/>
                </a:solidFill>
              </a:rPr>
              <a:t>Các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động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từ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tương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ứng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thể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hiện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mức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độ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Vận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dụng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thấp</a:t>
            </a:r>
            <a:r>
              <a:rPr lang="en-US" sz="3600" b="1" dirty="0">
                <a:solidFill>
                  <a:schemeClr val="tx1"/>
                </a:solidFill>
              </a:rPr>
              <a:t>: </a:t>
            </a:r>
            <a:r>
              <a:rPr lang="en-US" sz="3600" b="1" dirty="0" err="1">
                <a:solidFill>
                  <a:srgbClr val="C00000"/>
                </a:solidFill>
              </a:rPr>
              <a:t>giải</a:t>
            </a:r>
            <a:r>
              <a:rPr lang="en-US" sz="3600" b="1" dirty="0">
                <a:solidFill>
                  <a:srgbClr val="C00000"/>
                </a:solidFill>
              </a:rPr>
              <a:t> </a:t>
            </a:r>
            <a:r>
              <a:rPr lang="en-US" sz="3600" b="1" dirty="0" err="1">
                <a:solidFill>
                  <a:srgbClr val="C00000"/>
                </a:solidFill>
              </a:rPr>
              <a:t>quyết</a:t>
            </a:r>
            <a:r>
              <a:rPr lang="en-US" sz="3600" b="1" dirty="0">
                <a:solidFill>
                  <a:srgbClr val="C00000"/>
                </a:solidFill>
              </a:rPr>
              <a:t>, minh </a:t>
            </a:r>
            <a:r>
              <a:rPr lang="en-US" sz="3600" b="1" dirty="0" err="1">
                <a:solidFill>
                  <a:srgbClr val="C00000"/>
                </a:solidFill>
              </a:rPr>
              <a:t>họa</a:t>
            </a:r>
            <a:r>
              <a:rPr lang="en-US" sz="3600" b="1" dirty="0">
                <a:solidFill>
                  <a:srgbClr val="C00000"/>
                </a:solidFill>
              </a:rPr>
              <a:t>, </a:t>
            </a:r>
            <a:r>
              <a:rPr lang="en-US" sz="3600" b="1" dirty="0" err="1">
                <a:solidFill>
                  <a:srgbClr val="C00000"/>
                </a:solidFill>
              </a:rPr>
              <a:t>tính</a:t>
            </a:r>
            <a:r>
              <a:rPr lang="en-US" sz="3600" b="1" dirty="0">
                <a:solidFill>
                  <a:srgbClr val="C00000"/>
                </a:solidFill>
              </a:rPr>
              <a:t> </a:t>
            </a:r>
            <a:r>
              <a:rPr lang="en-US" sz="3600" b="1" dirty="0" err="1">
                <a:solidFill>
                  <a:srgbClr val="C00000"/>
                </a:solidFill>
              </a:rPr>
              <a:t>toán</a:t>
            </a:r>
            <a:r>
              <a:rPr lang="en-US" sz="3600" b="1" dirty="0">
                <a:solidFill>
                  <a:srgbClr val="C00000"/>
                </a:solidFill>
              </a:rPr>
              <a:t>, </a:t>
            </a:r>
            <a:r>
              <a:rPr lang="en-US" sz="3600" b="1" dirty="0" err="1">
                <a:solidFill>
                  <a:srgbClr val="C00000"/>
                </a:solidFill>
              </a:rPr>
              <a:t>diễn</a:t>
            </a:r>
            <a:r>
              <a:rPr lang="en-US" sz="3600" b="1" dirty="0">
                <a:solidFill>
                  <a:srgbClr val="C00000"/>
                </a:solidFill>
              </a:rPr>
              <a:t> </a:t>
            </a:r>
            <a:r>
              <a:rPr lang="en-US" sz="3600" b="1" dirty="0" err="1">
                <a:solidFill>
                  <a:srgbClr val="C00000"/>
                </a:solidFill>
              </a:rPr>
              <a:t>dịch</a:t>
            </a:r>
            <a:r>
              <a:rPr lang="en-US" sz="3600" b="1" dirty="0">
                <a:solidFill>
                  <a:srgbClr val="C00000"/>
                </a:solidFill>
              </a:rPr>
              <a:t>, </a:t>
            </a:r>
            <a:r>
              <a:rPr lang="en-US" sz="3600" b="1" dirty="0" err="1">
                <a:solidFill>
                  <a:srgbClr val="C00000"/>
                </a:solidFill>
              </a:rPr>
              <a:t>dự</a:t>
            </a:r>
            <a:r>
              <a:rPr lang="en-US" sz="3600" b="1" dirty="0">
                <a:solidFill>
                  <a:srgbClr val="C00000"/>
                </a:solidFill>
              </a:rPr>
              <a:t> </a:t>
            </a:r>
            <a:r>
              <a:rPr lang="en-US" sz="3600" b="1" dirty="0" err="1">
                <a:solidFill>
                  <a:srgbClr val="C00000"/>
                </a:solidFill>
              </a:rPr>
              <a:t>đoán</a:t>
            </a:r>
            <a:r>
              <a:rPr lang="en-US" sz="3600" b="1" dirty="0">
                <a:solidFill>
                  <a:srgbClr val="C00000"/>
                </a:solidFill>
              </a:rPr>
              <a:t>, </a:t>
            </a:r>
            <a:r>
              <a:rPr lang="en-US" sz="3600" b="1" dirty="0" err="1">
                <a:solidFill>
                  <a:srgbClr val="C00000"/>
                </a:solidFill>
              </a:rPr>
              <a:t>áp</a:t>
            </a:r>
            <a:r>
              <a:rPr lang="en-US" sz="3600" b="1" dirty="0">
                <a:solidFill>
                  <a:srgbClr val="C00000"/>
                </a:solidFill>
              </a:rPr>
              <a:t> </a:t>
            </a:r>
            <a:r>
              <a:rPr lang="en-US" sz="3600" b="1" dirty="0" err="1">
                <a:solidFill>
                  <a:srgbClr val="C00000"/>
                </a:solidFill>
              </a:rPr>
              <a:t>dụng</a:t>
            </a:r>
            <a:r>
              <a:rPr lang="en-US" sz="3600" b="1" dirty="0">
                <a:solidFill>
                  <a:srgbClr val="C00000"/>
                </a:solidFill>
              </a:rPr>
              <a:t>, </a:t>
            </a:r>
            <a:r>
              <a:rPr lang="en-US" sz="3600" b="1" dirty="0" err="1">
                <a:solidFill>
                  <a:srgbClr val="C00000"/>
                </a:solidFill>
              </a:rPr>
              <a:t>phân</a:t>
            </a:r>
            <a:r>
              <a:rPr lang="en-US" sz="3600" b="1" dirty="0">
                <a:solidFill>
                  <a:srgbClr val="C00000"/>
                </a:solidFill>
              </a:rPr>
              <a:t> </a:t>
            </a:r>
            <a:r>
              <a:rPr lang="en-US" sz="3600" b="1" dirty="0" err="1">
                <a:solidFill>
                  <a:srgbClr val="C00000"/>
                </a:solidFill>
              </a:rPr>
              <a:t>loại</a:t>
            </a:r>
            <a:r>
              <a:rPr lang="en-US" sz="3600" b="1" dirty="0">
                <a:solidFill>
                  <a:srgbClr val="C00000"/>
                </a:solidFill>
              </a:rPr>
              <a:t>, </a:t>
            </a:r>
            <a:r>
              <a:rPr lang="en-US" sz="3600" b="1" dirty="0" err="1">
                <a:solidFill>
                  <a:srgbClr val="C00000"/>
                </a:solidFill>
              </a:rPr>
              <a:t>sửa</a:t>
            </a:r>
            <a:r>
              <a:rPr lang="en-US" sz="3600" b="1" dirty="0">
                <a:solidFill>
                  <a:srgbClr val="C00000"/>
                </a:solidFill>
              </a:rPr>
              <a:t> </a:t>
            </a:r>
            <a:r>
              <a:rPr lang="en-US" sz="3600" b="1" dirty="0" err="1">
                <a:solidFill>
                  <a:srgbClr val="C00000"/>
                </a:solidFill>
              </a:rPr>
              <a:t>đổi</a:t>
            </a:r>
            <a:r>
              <a:rPr lang="en-US" sz="3600" b="1" dirty="0">
                <a:solidFill>
                  <a:srgbClr val="C00000"/>
                </a:solidFill>
              </a:rPr>
              <a:t>, </a:t>
            </a:r>
            <a:r>
              <a:rPr lang="en-US" sz="3600" b="1" dirty="0" err="1">
                <a:solidFill>
                  <a:srgbClr val="C00000"/>
                </a:solidFill>
              </a:rPr>
              <a:t>đưa</a:t>
            </a:r>
            <a:r>
              <a:rPr lang="en-US" sz="3600" b="1" dirty="0">
                <a:solidFill>
                  <a:srgbClr val="C00000"/>
                </a:solidFill>
              </a:rPr>
              <a:t> </a:t>
            </a:r>
            <a:r>
              <a:rPr lang="en-US" sz="3600" b="1" dirty="0" err="1">
                <a:solidFill>
                  <a:srgbClr val="C00000"/>
                </a:solidFill>
              </a:rPr>
              <a:t>vào</a:t>
            </a:r>
            <a:r>
              <a:rPr lang="en-US" sz="3600" b="1" dirty="0">
                <a:solidFill>
                  <a:srgbClr val="C00000"/>
                </a:solidFill>
              </a:rPr>
              <a:t> </a:t>
            </a:r>
            <a:r>
              <a:rPr lang="en-US" sz="3600" b="1" dirty="0" err="1">
                <a:solidFill>
                  <a:srgbClr val="C00000"/>
                </a:solidFill>
              </a:rPr>
              <a:t>thực</a:t>
            </a:r>
            <a:r>
              <a:rPr lang="en-US" sz="3600" b="1" dirty="0">
                <a:solidFill>
                  <a:srgbClr val="C00000"/>
                </a:solidFill>
              </a:rPr>
              <a:t> </a:t>
            </a:r>
            <a:r>
              <a:rPr lang="en-US" sz="3600" b="1" dirty="0" err="1">
                <a:solidFill>
                  <a:srgbClr val="C00000"/>
                </a:solidFill>
              </a:rPr>
              <a:t>tế</a:t>
            </a:r>
            <a:r>
              <a:rPr lang="en-US" sz="3600" b="1" dirty="0">
                <a:solidFill>
                  <a:srgbClr val="C00000"/>
                </a:solidFill>
              </a:rPr>
              <a:t> , </a:t>
            </a:r>
            <a:r>
              <a:rPr lang="en-US" sz="3600" b="1" dirty="0" err="1">
                <a:solidFill>
                  <a:srgbClr val="C00000"/>
                </a:solidFill>
              </a:rPr>
              <a:t>chứng</a:t>
            </a:r>
            <a:r>
              <a:rPr lang="en-US" sz="3600" b="1" dirty="0">
                <a:solidFill>
                  <a:srgbClr val="C00000"/>
                </a:solidFill>
              </a:rPr>
              <a:t> minh</a:t>
            </a:r>
          </a:p>
          <a:p>
            <a:pPr algn="just"/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72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457200"/>
            <a:ext cx="8686800" cy="6019800"/>
          </a:xfrm>
        </p:spPr>
        <p:txBody>
          <a:bodyPr>
            <a:normAutofit/>
          </a:bodyPr>
          <a:lstStyle/>
          <a:p>
            <a:r>
              <a:rPr lang="vi-VN" b="1" dirty="0">
                <a:solidFill>
                  <a:srgbClr val="C00000"/>
                </a:solidFill>
              </a:rPr>
              <a:t>Mức độ Vận dụng cao </a:t>
            </a:r>
            <a:endParaRPr lang="en-US" b="1" dirty="0" smtClean="0">
              <a:solidFill>
                <a:srgbClr val="C00000"/>
              </a:solidFill>
            </a:endParaRPr>
          </a:p>
          <a:p>
            <a:pPr algn="just"/>
            <a:r>
              <a:rPr lang="en-US" b="1" dirty="0" smtClean="0">
                <a:solidFill>
                  <a:srgbClr val="C00000"/>
                </a:solidFill>
              </a:rPr>
              <a:t>- </a:t>
            </a:r>
            <a:r>
              <a:rPr lang="en-US" b="1" dirty="0" err="1" smtClean="0">
                <a:solidFill>
                  <a:srgbClr val="FF0000"/>
                </a:solidFill>
              </a:rPr>
              <a:t>Sử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dụng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những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kiến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thức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đã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học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vào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tình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huống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mới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trong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thực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tiễn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cuộc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sống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</a:p>
          <a:p>
            <a:pPr algn="just"/>
            <a:r>
              <a:rPr lang="en-US" b="1" dirty="0" smtClean="0">
                <a:solidFill>
                  <a:srgbClr val="002060"/>
                </a:solidFill>
              </a:rPr>
              <a:t>- </a:t>
            </a:r>
            <a:r>
              <a:rPr lang="en-US" b="1" dirty="0" err="1">
                <a:solidFill>
                  <a:srgbClr val="002060"/>
                </a:solidFill>
              </a:rPr>
              <a:t>Các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hoạt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động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liên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quan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đến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mức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độ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vận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dụng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cao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có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thể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là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vẽ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biểu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đồ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b="1" dirty="0" err="1">
                <a:solidFill>
                  <a:srgbClr val="FF0000"/>
                </a:solidFill>
              </a:rPr>
              <a:t>lập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dàn</a:t>
            </a:r>
            <a:r>
              <a:rPr lang="en-US" b="1" dirty="0">
                <a:solidFill>
                  <a:srgbClr val="FF0000"/>
                </a:solidFill>
              </a:rPr>
              <a:t> ý, </a:t>
            </a:r>
            <a:r>
              <a:rPr lang="en-US" b="1" dirty="0" err="1">
                <a:solidFill>
                  <a:srgbClr val="FF0000"/>
                </a:solidFill>
              </a:rPr>
              <a:t>phân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biệt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hoặc</a:t>
            </a:r>
            <a:r>
              <a:rPr lang="en-US" b="1" dirty="0">
                <a:solidFill>
                  <a:srgbClr val="FF0000"/>
                </a:solidFill>
              </a:rPr>
              <a:t> chia </a:t>
            </a:r>
            <a:r>
              <a:rPr lang="en-US" b="1" dirty="0" err="1">
                <a:solidFill>
                  <a:srgbClr val="FF0000"/>
                </a:solidFill>
              </a:rPr>
              <a:t>nhỏ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các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thành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phần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b="1" dirty="0" err="1">
                <a:solidFill>
                  <a:srgbClr val="FF0000"/>
                </a:solidFill>
              </a:rPr>
              <a:t>thiết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kế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b="1" dirty="0" err="1">
                <a:solidFill>
                  <a:srgbClr val="FF0000"/>
                </a:solidFill>
              </a:rPr>
              <a:t>đặt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kế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hoạch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b="1" dirty="0" err="1">
                <a:solidFill>
                  <a:srgbClr val="FF0000"/>
                </a:solidFill>
              </a:rPr>
              <a:t>tạo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hoặc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sáng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tác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b="1" dirty="0" err="1">
                <a:solidFill>
                  <a:srgbClr val="FF0000"/>
                </a:solidFill>
              </a:rPr>
              <a:t>biện</a:t>
            </a:r>
            <a:r>
              <a:rPr lang="en-US" b="1" dirty="0">
                <a:solidFill>
                  <a:srgbClr val="FF0000"/>
                </a:solidFill>
              </a:rPr>
              <a:t> minh, </a:t>
            </a:r>
            <a:r>
              <a:rPr lang="en-US" b="1" dirty="0" err="1">
                <a:solidFill>
                  <a:srgbClr val="FF0000"/>
                </a:solidFill>
              </a:rPr>
              <a:t>phê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bình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hoặc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rút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ra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kết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luận</a:t>
            </a:r>
            <a:r>
              <a:rPr lang="en-US" b="1" dirty="0">
                <a:solidFill>
                  <a:srgbClr val="FF0000"/>
                </a:solidFill>
              </a:rPr>
              <a:t>.</a:t>
            </a:r>
          </a:p>
          <a:p>
            <a:pPr algn="just"/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73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en-US" sz="4000" dirty="0"/>
              <a:t>D.I. </a:t>
            </a:r>
            <a:r>
              <a:rPr lang="en-US" sz="4000" dirty="0" err="1"/>
              <a:t>Menđêlêep</a:t>
            </a:r>
            <a:r>
              <a:rPr lang="en-US" sz="4000" dirty="0"/>
              <a:t> </a:t>
            </a:r>
            <a:r>
              <a:rPr lang="en-US" sz="4000" dirty="0" err="1"/>
              <a:t>có</a:t>
            </a:r>
            <a:r>
              <a:rPr lang="en-US" sz="4000" dirty="0"/>
              <a:t> </a:t>
            </a:r>
            <a:r>
              <a:rPr lang="en-US" sz="4000" dirty="0" err="1"/>
              <a:t>nói</a:t>
            </a:r>
            <a:r>
              <a:rPr lang="en-US" sz="4000" dirty="0"/>
              <a:t>: </a:t>
            </a:r>
            <a:endParaRPr lang="en-US" sz="4000" dirty="0" smtClean="0"/>
          </a:p>
          <a:p>
            <a:pPr marL="0" indent="0" algn="just">
              <a:buFontTx/>
              <a:buNone/>
              <a:defRPr/>
            </a:pPr>
            <a:r>
              <a:rPr lang="en-US" sz="4000" i="1" dirty="0" smtClean="0">
                <a:solidFill>
                  <a:srgbClr val="FF0000"/>
                </a:solidFill>
              </a:rPr>
              <a:t>“</a:t>
            </a:r>
            <a:r>
              <a:rPr lang="en-US" sz="4000" i="1" dirty="0">
                <a:solidFill>
                  <a:srgbClr val="FF0000"/>
                </a:solidFill>
              </a:rPr>
              <a:t>Ở </a:t>
            </a:r>
            <a:r>
              <a:rPr lang="en-US" sz="4000" i="1" dirty="0" err="1">
                <a:solidFill>
                  <a:srgbClr val="FF0000"/>
                </a:solidFill>
              </a:rPr>
              <a:t>đâu</a:t>
            </a:r>
            <a:r>
              <a:rPr lang="en-US" sz="4000" i="1" dirty="0">
                <a:solidFill>
                  <a:srgbClr val="FF0000"/>
                </a:solidFill>
              </a:rPr>
              <a:t> </a:t>
            </a:r>
            <a:r>
              <a:rPr lang="en-US" sz="4000" i="1" dirty="0" err="1">
                <a:solidFill>
                  <a:srgbClr val="FF0000"/>
                </a:solidFill>
              </a:rPr>
              <a:t>có</a:t>
            </a:r>
            <a:r>
              <a:rPr lang="en-US" sz="4000" i="1" dirty="0">
                <a:solidFill>
                  <a:srgbClr val="FF0000"/>
                </a:solidFill>
              </a:rPr>
              <a:t> </a:t>
            </a:r>
            <a:r>
              <a:rPr lang="en-US" sz="4000" i="1" dirty="0" err="1">
                <a:solidFill>
                  <a:srgbClr val="FF0000"/>
                </a:solidFill>
              </a:rPr>
              <a:t>sự</a:t>
            </a:r>
            <a:r>
              <a:rPr lang="en-US" sz="4000" i="1" dirty="0">
                <a:solidFill>
                  <a:srgbClr val="FF0000"/>
                </a:solidFill>
              </a:rPr>
              <a:t> </a:t>
            </a:r>
            <a:r>
              <a:rPr lang="en-US" sz="4000" i="1" dirty="0" err="1">
                <a:solidFill>
                  <a:srgbClr val="FF0000"/>
                </a:solidFill>
              </a:rPr>
              <a:t>đo</a:t>
            </a:r>
            <a:r>
              <a:rPr lang="en-US" sz="4000" i="1" dirty="0">
                <a:solidFill>
                  <a:srgbClr val="FF0000"/>
                </a:solidFill>
              </a:rPr>
              <a:t> </a:t>
            </a:r>
            <a:r>
              <a:rPr lang="en-US" sz="4000" i="1" dirty="0" err="1">
                <a:solidFill>
                  <a:srgbClr val="FF0000"/>
                </a:solidFill>
              </a:rPr>
              <a:t>lường</a:t>
            </a:r>
            <a:r>
              <a:rPr lang="en-US" sz="4000" i="1" dirty="0">
                <a:solidFill>
                  <a:srgbClr val="FF0000"/>
                </a:solidFill>
              </a:rPr>
              <a:t> </a:t>
            </a:r>
            <a:r>
              <a:rPr lang="en-US" sz="4000" i="1" dirty="0" err="1">
                <a:solidFill>
                  <a:srgbClr val="FF0000"/>
                </a:solidFill>
              </a:rPr>
              <a:t>thì</a:t>
            </a:r>
            <a:r>
              <a:rPr lang="en-US" sz="4000" i="1" dirty="0">
                <a:solidFill>
                  <a:srgbClr val="FF0000"/>
                </a:solidFill>
              </a:rPr>
              <a:t> ở </a:t>
            </a:r>
            <a:r>
              <a:rPr lang="en-US" sz="4000" i="1" dirty="0" err="1">
                <a:solidFill>
                  <a:srgbClr val="FF0000"/>
                </a:solidFill>
              </a:rPr>
              <a:t>đó</a:t>
            </a:r>
            <a:r>
              <a:rPr lang="en-US" sz="4000" i="1" dirty="0">
                <a:solidFill>
                  <a:srgbClr val="FF0000"/>
                </a:solidFill>
              </a:rPr>
              <a:t> </a:t>
            </a:r>
            <a:r>
              <a:rPr lang="en-US" sz="4000" i="1" dirty="0" err="1">
                <a:solidFill>
                  <a:srgbClr val="FF0000"/>
                </a:solidFill>
              </a:rPr>
              <a:t>bắt</a:t>
            </a:r>
            <a:r>
              <a:rPr lang="en-US" sz="4000" i="1" dirty="0">
                <a:solidFill>
                  <a:srgbClr val="FF0000"/>
                </a:solidFill>
              </a:rPr>
              <a:t> </a:t>
            </a:r>
            <a:r>
              <a:rPr lang="en-US" sz="4000" i="1" dirty="0" err="1">
                <a:solidFill>
                  <a:srgbClr val="FF0000"/>
                </a:solidFill>
              </a:rPr>
              <a:t>đầu</a:t>
            </a:r>
            <a:r>
              <a:rPr lang="en-US" sz="4000" i="1" dirty="0">
                <a:solidFill>
                  <a:srgbClr val="FF0000"/>
                </a:solidFill>
              </a:rPr>
              <a:t> </a:t>
            </a:r>
            <a:r>
              <a:rPr lang="en-US" sz="4000" i="1" dirty="0" err="1">
                <a:solidFill>
                  <a:srgbClr val="FF0000"/>
                </a:solidFill>
              </a:rPr>
              <a:t>có</a:t>
            </a:r>
            <a:r>
              <a:rPr lang="en-US" sz="4000" i="1" dirty="0">
                <a:solidFill>
                  <a:srgbClr val="FF0000"/>
                </a:solidFill>
              </a:rPr>
              <a:t> </a:t>
            </a:r>
            <a:r>
              <a:rPr lang="en-US" sz="4000" i="1" dirty="0" err="1">
                <a:solidFill>
                  <a:srgbClr val="FF0000"/>
                </a:solidFill>
              </a:rPr>
              <a:t>khoa</a:t>
            </a:r>
            <a:r>
              <a:rPr lang="en-US" sz="4000" i="1" dirty="0">
                <a:solidFill>
                  <a:srgbClr val="FF0000"/>
                </a:solidFill>
              </a:rPr>
              <a:t> </a:t>
            </a:r>
            <a:r>
              <a:rPr lang="en-US" sz="4000" i="1" dirty="0" err="1">
                <a:solidFill>
                  <a:srgbClr val="FF0000"/>
                </a:solidFill>
              </a:rPr>
              <a:t>học</a:t>
            </a:r>
            <a:r>
              <a:rPr lang="en-US" sz="4000" i="1" dirty="0">
                <a:solidFill>
                  <a:srgbClr val="FF0000"/>
                </a:solidFill>
              </a:rPr>
              <a:t>”</a:t>
            </a:r>
            <a:r>
              <a:rPr lang="en-US" sz="4000" dirty="0">
                <a:solidFill>
                  <a:srgbClr val="FF0000"/>
                </a:solidFill>
              </a:rPr>
              <a:t>. </a:t>
            </a:r>
          </a:p>
        </p:txBody>
      </p:sp>
      <p:sp>
        <p:nvSpPr>
          <p:cNvPr id="512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5706C22-AAF6-4BA8-8B62-8CDE234C27FF}" type="datetime1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25/6/2014</a:t>
            </a:fld>
            <a:endParaRPr lang="en-US" altLang="en-US" sz="1400" smtClean="0"/>
          </a:p>
        </p:txBody>
      </p:sp>
      <p:sp>
        <p:nvSpPr>
          <p:cNvPr id="512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Bo mon Phuong phap giang day hoa hoc</a:t>
            </a:r>
          </a:p>
        </p:txBody>
      </p:sp>
      <p:sp>
        <p:nvSpPr>
          <p:cNvPr id="51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8C84CD7-9FA5-44BF-A654-CD9BD55A9781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/>
          </a:p>
        </p:txBody>
      </p:sp>
    </p:spTree>
    <p:extLst>
      <p:ext uri="{BB962C8B-B14F-4D97-AF65-F5344CB8AC3E}">
        <p14:creationId xmlns:p14="http://schemas.microsoft.com/office/powerpoint/2010/main" val="336960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76200"/>
            <a:ext cx="8534400" cy="63246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HƯỚNG DẪN LÀM VIỆC NHÓM</a:t>
            </a:r>
            <a:endParaRPr lang="en-US" dirty="0"/>
          </a:p>
          <a:p>
            <a:pPr algn="just"/>
            <a:r>
              <a:rPr lang="en-US" sz="3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Bước</a:t>
            </a:r>
            <a:r>
              <a:rPr lang="en-US" sz="3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1: </a:t>
            </a:r>
            <a:r>
              <a:rPr lang="en-US" sz="3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Lực</a:t>
            </a:r>
            <a:r>
              <a:rPr lang="en-US" sz="3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chọn</a:t>
            </a:r>
            <a:r>
              <a:rPr lang="en-US" sz="3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chủ</a:t>
            </a:r>
            <a:r>
              <a:rPr lang="en-US" sz="3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đề</a:t>
            </a:r>
            <a:r>
              <a:rPr lang="en-US" sz="3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3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Mỗi</a:t>
            </a:r>
            <a:r>
              <a:rPr lang="en-US" sz="3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nhóm</a:t>
            </a:r>
            <a:r>
              <a:rPr lang="en-US" sz="3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lựa</a:t>
            </a:r>
            <a:r>
              <a:rPr lang="en-US" sz="3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chọn</a:t>
            </a:r>
            <a:r>
              <a:rPr lang="en-US" sz="3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tối</a:t>
            </a:r>
            <a:r>
              <a:rPr lang="en-US" sz="3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thiểu</a:t>
            </a:r>
            <a:r>
              <a:rPr lang="en-US" sz="3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01 </a:t>
            </a:r>
            <a:r>
              <a:rPr lang="en-US" sz="3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chủ</a:t>
            </a:r>
            <a:r>
              <a:rPr lang="en-US" sz="3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đề</a:t>
            </a:r>
            <a:r>
              <a:rPr lang="en-US" sz="3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tiêu</a:t>
            </a:r>
            <a:r>
              <a:rPr lang="en-US" sz="3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biểu</a:t>
            </a:r>
            <a:r>
              <a:rPr lang="en-US" sz="3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3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3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Bước</a:t>
            </a:r>
            <a:r>
              <a:rPr lang="en-US" sz="3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2: </a:t>
            </a:r>
            <a:r>
              <a:rPr lang="en-US" sz="38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Xác</a:t>
            </a:r>
            <a:r>
              <a:rPr lang="en-US" sz="3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định</a:t>
            </a:r>
            <a:r>
              <a:rPr lang="en-US" sz="3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chuẩn</a:t>
            </a:r>
            <a:r>
              <a:rPr lang="en-US" sz="3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kiến</a:t>
            </a:r>
            <a:r>
              <a:rPr lang="en-US" sz="3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thức</a:t>
            </a:r>
            <a:r>
              <a:rPr lang="en-US" sz="3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8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kĩ</a:t>
            </a:r>
            <a:r>
              <a:rPr lang="en-US" sz="3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năng</a:t>
            </a:r>
            <a:r>
              <a:rPr lang="en-US" sz="3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8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thái</a:t>
            </a:r>
            <a:r>
              <a:rPr lang="en-US" sz="3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độ</a:t>
            </a:r>
            <a:r>
              <a:rPr lang="en-US" sz="3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3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chủ</a:t>
            </a:r>
            <a:r>
              <a:rPr lang="en-US" sz="3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đề</a:t>
            </a:r>
            <a:r>
              <a:rPr lang="en-US" sz="3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theo</a:t>
            </a:r>
            <a:r>
              <a:rPr lang="en-US" sz="3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chương</a:t>
            </a:r>
            <a:r>
              <a:rPr lang="en-US" sz="3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trình</a:t>
            </a:r>
            <a:r>
              <a:rPr lang="en-US" sz="3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hiện</a:t>
            </a:r>
            <a:r>
              <a:rPr lang="en-US" sz="3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hành</a:t>
            </a:r>
            <a:r>
              <a:rPr lang="en-US" sz="3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sz="3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Bước</a:t>
            </a:r>
            <a:r>
              <a:rPr lang="en-US" sz="3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3: </a:t>
            </a:r>
            <a:r>
              <a:rPr lang="en-US" sz="38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Xác</a:t>
            </a:r>
            <a:r>
              <a:rPr lang="en-US" sz="3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định</a:t>
            </a:r>
            <a:r>
              <a:rPr lang="en-US" sz="3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3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loại</a:t>
            </a:r>
            <a:r>
              <a:rPr lang="en-US" sz="3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câu</a:t>
            </a:r>
            <a:r>
              <a:rPr lang="en-US" sz="3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hỏi</a:t>
            </a:r>
            <a:r>
              <a:rPr lang="en-US" sz="3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US" sz="38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3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tập</a:t>
            </a:r>
            <a:r>
              <a:rPr lang="en-US" sz="3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đánh</a:t>
            </a:r>
            <a:r>
              <a:rPr lang="en-US" sz="3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giá</a:t>
            </a:r>
            <a:r>
              <a:rPr lang="en-US" sz="3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năng</a:t>
            </a:r>
            <a:r>
              <a:rPr lang="en-US" sz="3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lực</a:t>
            </a:r>
            <a:r>
              <a:rPr lang="en-US" sz="3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38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kiến</a:t>
            </a:r>
            <a:r>
              <a:rPr lang="en-US" sz="3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thức</a:t>
            </a:r>
            <a:r>
              <a:rPr lang="en-US" sz="3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8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kĩ</a:t>
            </a:r>
            <a:r>
              <a:rPr lang="en-US" sz="3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năng</a:t>
            </a:r>
            <a:r>
              <a:rPr lang="en-US" sz="3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8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thái</a:t>
            </a:r>
            <a:r>
              <a:rPr lang="en-US" sz="3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độ</a:t>
            </a:r>
            <a:r>
              <a:rPr lang="en-US" sz="3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38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3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3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sinh</a:t>
            </a:r>
            <a:r>
              <a:rPr lang="en-US" sz="3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sz="3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chủ</a:t>
            </a:r>
            <a:r>
              <a:rPr lang="en-US" sz="3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đề</a:t>
            </a:r>
            <a:r>
              <a:rPr lang="en-US" sz="3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theo</a:t>
            </a:r>
            <a:r>
              <a:rPr lang="en-US" sz="3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đặc</a:t>
            </a:r>
            <a:r>
              <a:rPr lang="en-US" sz="3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thù</a:t>
            </a:r>
            <a:r>
              <a:rPr lang="en-US" sz="3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3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bộ</a:t>
            </a:r>
            <a:r>
              <a:rPr lang="en-US" sz="3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môn</a:t>
            </a:r>
            <a:r>
              <a:rPr lang="en-US" sz="3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8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Mô</a:t>
            </a:r>
            <a:r>
              <a:rPr lang="en-US" sz="3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tả</a:t>
            </a:r>
            <a:r>
              <a:rPr lang="en-US" sz="3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3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mức</a:t>
            </a:r>
            <a:r>
              <a:rPr lang="en-US" sz="3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yêu</a:t>
            </a:r>
            <a:r>
              <a:rPr lang="en-US" sz="3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cầu</a:t>
            </a:r>
            <a:r>
              <a:rPr lang="en-US" sz="3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cần</a:t>
            </a:r>
            <a:r>
              <a:rPr lang="en-US" sz="3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đạt</a:t>
            </a:r>
            <a:r>
              <a:rPr lang="en-US" sz="3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38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nhận</a:t>
            </a:r>
            <a:r>
              <a:rPr lang="en-US" sz="3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biết</a:t>
            </a:r>
            <a:r>
              <a:rPr lang="en-US" sz="3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8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thông</a:t>
            </a:r>
            <a:r>
              <a:rPr lang="en-US" sz="3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hiểu</a:t>
            </a:r>
            <a:r>
              <a:rPr lang="en-US" sz="3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8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vận</a:t>
            </a:r>
            <a:r>
              <a:rPr lang="en-US" sz="3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dụng</a:t>
            </a:r>
            <a:r>
              <a:rPr lang="en-US" sz="3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thấp</a:t>
            </a:r>
            <a:r>
              <a:rPr lang="en-US" sz="3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8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vận</a:t>
            </a:r>
            <a:r>
              <a:rPr lang="en-US" sz="3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dụng</a:t>
            </a:r>
            <a:r>
              <a:rPr lang="en-US" sz="3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cao</a:t>
            </a:r>
            <a:r>
              <a:rPr lang="en-US" sz="3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38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theo</a:t>
            </a:r>
            <a:r>
              <a:rPr lang="en-US" sz="3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hướng</a:t>
            </a:r>
            <a:r>
              <a:rPr lang="en-US" sz="3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chú</a:t>
            </a:r>
            <a:r>
              <a:rPr lang="en-US" sz="3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trọng</a:t>
            </a:r>
            <a:r>
              <a:rPr lang="en-US" sz="3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đánh</a:t>
            </a:r>
            <a:r>
              <a:rPr lang="en-US" sz="3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giá</a:t>
            </a:r>
            <a:r>
              <a:rPr lang="en-US" sz="3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kĩ</a:t>
            </a:r>
            <a:r>
              <a:rPr lang="en-US" sz="3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năng</a:t>
            </a:r>
            <a:r>
              <a:rPr lang="en-US" sz="3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thực</a:t>
            </a:r>
            <a:r>
              <a:rPr lang="en-US" sz="3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hiện</a:t>
            </a:r>
            <a:r>
              <a:rPr lang="en-US" sz="3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3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3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sinh</a:t>
            </a:r>
            <a:r>
              <a:rPr lang="en-US" sz="3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3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24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458200" cy="6096000"/>
          </a:xfrm>
        </p:spPr>
        <p:txBody>
          <a:bodyPr>
            <a:normAutofit fontScale="92500"/>
          </a:bodyPr>
          <a:lstStyle/>
          <a:p>
            <a:pPr algn="just"/>
            <a:r>
              <a:rPr lang="vi-VN" b="1" dirty="0">
                <a:solidFill>
                  <a:srgbClr val="C00000"/>
                </a:solidFill>
              </a:rPr>
              <a:t>Bước 4: Biên soạn câu hỏi/bài tập minh họa cho các mức độ đã mô tả. Với mỗi mức độ của mỗi loại cần biên soạn nhiều câu hỏi/bài tập để minh họa.</a:t>
            </a:r>
          </a:p>
          <a:p>
            <a:pPr algn="just"/>
            <a:r>
              <a:rPr lang="vi-VN" b="1" dirty="0">
                <a:solidFill>
                  <a:srgbClr val="0070C0"/>
                </a:solidFill>
              </a:rPr>
              <a:t>Bước 5: Xác định các năng lực có thể hình thành và phát triển cho học sinh trong quá trình dạy học chủ đề nói trên</a:t>
            </a:r>
            <a:r>
              <a:rPr lang="vi-VN" dirty="0"/>
              <a:t>.</a:t>
            </a:r>
          </a:p>
          <a:p>
            <a:pPr algn="just"/>
            <a:r>
              <a:rPr lang="vi-VN" b="1" dirty="0">
                <a:solidFill>
                  <a:srgbClr val="C00000"/>
                </a:solidFill>
              </a:rPr>
              <a:t>Bước 6: Đề xuất phương pháp và hình thức tổ chức dạy học chủ đề nói trên nhằm hướng tới những năng lực đã xác định.</a:t>
            </a:r>
          </a:p>
          <a:p>
            <a:pPr algn="just"/>
            <a:r>
              <a:rPr lang="vi-VN" b="1" dirty="0">
                <a:solidFill>
                  <a:srgbClr val="0070C0"/>
                </a:solidFill>
              </a:rPr>
              <a:t>Bước 7: Biên soạn </a:t>
            </a:r>
            <a:r>
              <a:rPr lang="en-US" b="1" dirty="0" err="1" smtClean="0">
                <a:solidFill>
                  <a:srgbClr val="0070C0"/>
                </a:solidFill>
              </a:rPr>
              <a:t>chủ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vi-VN" b="1" dirty="0" smtClean="0">
                <a:solidFill>
                  <a:srgbClr val="0070C0"/>
                </a:solidFill>
              </a:rPr>
              <a:t>đề </a:t>
            </a:r>
            <a:r>
              <a:rPr lang="vi-VN" b="1" dirty="0">
                <a:solidFill>
                  <a:srgbClr val="0070C0"/>
                </a:solidFill>
              </a:rPr>
              <a:t>kiểm tra minh hoạ: Mỗi nhóm biên soạn 01 </a:t>
            </a:r>
            <a:r>
              <a:rPr lang="en-US" b="1" dirty="0" err="1" smtClean="0">
                <a:solidFill>
                  <a:srgbClr val="0070C0"/>
                </a:solidFill>
              </a:rPr>
              <a:t>chủ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vi-VN" b="1" dirty="0" smtClean="0">
                <a:solidFill>
                  <a:srgbClr val="0070C0"/>
                </a:solidFill>
              </a:rPr>
              <a:t>đề </a:t>
            </a:r>
            <a:r>
              <a:rPr lang="vi-VN" b="1" dirty="0">
                <a:solidFill>
                  <a:srgbClr val="0070C0"/>
                </a:solidFill>
              </a:rPr>
              <a:t>kiểm tra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04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457200"/>
            <a:ext cx="8534400" cy="59436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TRÌNH BÀY VÀ THẢO LUẬN CHUNG</a:t>
            </a:r>
            <a:endParaRPr lang="en-US" dirty="0">
              <a:solidFill>
                <a:srgbClr val="C00000"/>
              </a:solidFill>
            </a:endParaRPr>
          </a:p>
          <a:p>
            <a:r>
              <a:rPr lang="en-US" b="1" dirty="0">
                <a:solidFill>
                  <a:srgbClr val="C00000"/>
                </a:solidFill>
              </a:rPr>
              <a:t>(10 </a:t>
            </a:r>
            <a:r>
              <a:rPr lang="en-US" b="1" dirty="0" err="1">
                <a:solidFill>
                  <a:srgbClr val="C00000"/>
                </a:solidFill>
              </a:rPr>
              <a:t>phút</a:t>
            </a:r>
            <a:r>
              <a:rPr lang="en-US" b="1" dirty="0">
                <a:solidFill>
                  <a:srgbClr val="C00000"/>
                </a:solidFill>
              </a:rPr>
              <a:t>/</a:t>
            </a:r>
            <a:r>
              <a:rPr lang="en-US" b="1" dirty="0" err="1">
                <a:solidFill>
                  <a:srgbClr val="C00000"/>
                </a:solidFill>
              </a:rPr>
              <a:t>nhóm</a:t>
            </a:r>
            <a:r>
              <a:rPr lang="en-US" b="1" dirty="0"/>
              <a:t>)</a:t>
            </a:r>
            <a:endParaRPr lang="en-US" dirty="0"/>
          </a:p>
          <a:p>
            <a:pPr algn="just"/>
            <a:r>
              <a:rPr lang="en-US" b="1" dirty="0" smtClean="0">
                <a:solidFill>
                  <a:srgbClr val="0070C0"/>
                </a:solidFill>
              </a:rPr>
              <a:t>1</a:t>
            </a:r>
            <a:r>
              <a:rPr lang="en-US" b="1" dirty="0">
                <a:solidFill>
                  <a:srgbClr val="0070C0"/>
                </a:solidFill>
              </a:rPr>
              <a:t>) </a:t>
            </a:r>
            <a:r>
              <a:rPr lang="en-US" b="1" dirty="0" err="1">
                <a:solidFill>
                  <a:srgbClr val="0070C0"/>
                </a:solidFill>
              </a:rPr>
              <a:t>Tên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chủ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đề</a:t>
            </a:r>
            <a:r>
              <a:rPr lang="en-US" b="1" dirty="0">
                <a:solidFill>
                  <a:srgbClr val="0070C0"/>
                </a:solidFill>
              </a:rPr>
              <a:t>, </a:t>
            </a:r>
            <a:r>
              <a:rPr lang="en-US" b="1" dirty="0" err="1">
                <a:solidFill>
                  <a:srgbClr val="0070C0"/>
                </a:solidFill>
              </a:rPr>
              <a:t>thời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lượng</a:t>
            </a:r>
            <a:r>
              <a:rPr lang="en-US" b="1" dirty="0">
                <a:solidFill>
                  <a:srgbClr val="0070C0"/>
                </a:solidFill>
              </a:rPr>
              <a:t>, </a:t>
            </a:r>
            <a:r>
              <a:rPr lang="en-US" b="1" dirty="0" err="1">
                <a:solidFill>
                  <a:srgbClr val="0070C0"/>
                </a:solidFill>
              </a:rPr>
              <a:t>chuẩn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kiến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thức</a:t>
            </a:r>
            <a:r>
              <a:rPr lang="en-US" b="1" dirty="0">
                <a:solidFill>
                  <a:srgbClr val="0070C0"/>
                </a:solidFill>
              </a:rPr>
              <a:t>, </a:t>
            </a:r>
            <a:r>
              <a:rPr lang="en-US" b="1" dirty="0" err="1">
                <a:solidFill>
                  <a:srgbClr val="0070C0"/>
                </a:solidFill>
              </a:rPr>
              <a:t>kĩ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năng</a:t>
            </a:r>
            <a:r>
              <a:rPr lang="en-US" b="1" dirty="0">
                <a:solidFill>
                  <a:srgbClr val="0070C0"/>
                </a:solidFill>
              </a:rPr>
              <a:t>, </a:t>
            </a:r>
            <a:r>
              <a:rPr lang="en-US" b="1" dirty="0" err="1">
                <a:solidFill>
                  <a:srgbClr val="0070C0"/>
                </a:solidFill>
              </a:rPr>
              <a:t>thái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độ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theo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chương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trình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hiện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hành</a:t>
            </a:r>
            <a:r>
              <a:rPr lang="en-US" b="1" dirty="0">
                <a:solidFill>
                  <a:srgbClr val="0070C0"/>
                </a:solidFill>
              </a:rPr>
              <a:t>;</a:t>
            </a:r>
          </a:p>
          <a:p>
            <a:pPr algn="just"/>
            <a:r>
              <a:rPr lang="en-US" b="1" dirty="0" smtClean="0">
                <a:solidFill>
                  <a:srgbClr val="0070C0"/>
                </a:solidFill>
              </a:rPr>
              <a:t>2</a:t>
            </a:r>
            <a:r>
              <a:rPr lang="en-US" b="1" dirty="0">
                <a:solidFill>
                  <a:srgbClr val="0070C0"/>
                </a:solidFill>
              </a:rPr>
              <a:t>) </a:t>
            </a:r>
            <a:r>
              <a:rPr lang="en-US" b="1" dirty="0" err="1">
                <a:solidFill>
                  <a:srgbClr val="0070C0"/>
                </a:solidFill>
              </a:rPr>
              <a:t>Mô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tả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các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mức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yêu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cầu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cần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đạt</a:t>
            </a:r>
            <a:r>
              <a:rPr lang="en-US" b="1" dirty="0">
                <a:solidFill>
                  <a:srgbClr val="0070C0"/>
                </a:solidFill>
              </a:rPr>
              <a:t>/</a:t>
            </a:r>
            <a:r>
              <a:rPr lang="en-US" b="1" dirty="0" err="1">
                <a:solidFill>
                  <a:srgbClr val="0070C0"/>
                </a:solidFill>
              </a:rPr>
              <a:t>các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loại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câu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hỏi</a:t>
            </a:r>
            <a:r>
              <a:rPr lang="en-US" b="1" dirty="0">
                <a:solidFill>
                  <a:srgbClr val="0070C0"/>
                </a:solidFill>
              </a:rPr>
              <a:t>/</a:t>
            </a:r>
            <a:r>
              <a:rPr lang="en-US" b="1" dirty="0" err="1">
                <a:solidFill>
                  <a:srgbClr val="0070C0"/>
                </a:solidFill>
              </a:rPr>
              <a:t>bài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tập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đánh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giá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trong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dạy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học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chủ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đề</a:t>
            </a:r>
            <a:r>
              <a:rPr lang="en-US" b="1" dirty="0">
                <a:solidFill>
                  <a:srgbClr val="0070C0"/>
                </a:solidFill>
              </a:rPr>
              <a:t>;</a:t>
            </a:r>
          </a:p>
          <a:p>
            <a:pPr algn="just"/>
            <a:r>
              <a:rPr lang="en-US" b="1" dirty="0" smtClean="0">
                <a:solidFill>
                  <a:srgbClr val="0070C0"/>
                </a:solidFill>
              </a:rPr>
              <a:t>3</a:t>
            </a:r>
            <a:r>
              <a:rPr lang="en-US" b="1" dirty="0">
                <a:solidFill>
                  <a:srgbClr val="0070C0"/>
                </a:solidFill>
              </a:rPr>
              <a:t>) </a:t>
            </a:r>
            <a:r>
              <a:rPr lang="en-US" b="1" dirty="0" err="1">
                <a:solidFill>
                  <a:srgbClr val="0070C0"/>
                </a:solidFill>
              </a:rPr>
              <a:t>Mỗi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mức</a:t>
            </a:r>
            <a:r>
              <a:rPr lang="en-US" b="1" dirty="0">
                <a:solidFill>
                  <a:srgbClr val="0070C0"/>
                </a:solidFill>
              </a:rPr>
              <a:t>/</a:t>
            </a:r>
            <a:r>
              <a:rPr lang="en-US" b="1" dirty="0" err="1">
                <a:solidFill>
                  <a:srgbClr val="0070C0"/>
                </a:solidFill>
              </a:rPr>
              <a:t>loại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câu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hỏi</a:t>
            </a:r>
            <a:r>
              <a:rPr lang="en-US" b="1" dirty="0">
                <a:solidFill>
                  <a:srgbClr val="0070C0"/>
                </a:solidFill>
              </a:rPr>
              <a:t>/</a:t>
            </a:r>
            <a:r>
              <a:rPr lang="en-US" b="1" dirty="0" err="1">
                <a:solidFill>
                  <a:srgbClr val="0070C0"/>
                </a:solidFill>
              </a:rPr>
              <a:t>bài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tập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nêu</a:t>
            </a:r>
            <a:r>
              <a:rPr lang="en-US" b="1" dirty="0">
                <a:solidFill>
                  <a:srgbClr val="0070C0"/>
                </a:solidFill>
              </a:rPr>
              <a:t> 01 </a:t>
            </a:r>
            <a:r>
              <a:rPr lang="en-US" b="1" dirty="0" err="1">
                <a:solidFill>
                  <a:srgbClr val="0070C0"/>
                </a:solidFill>
              </a:rPr>
              <a:t>ví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dụ</a:t>
            </a:r>
            <a:r>
              <a:rPr lang="en-US" b="1" dirty="0">
                <a:solidFill>
                  <a:srgbClr val="0070C0"/>
                </a:solidFill>
              </a:rPr>
              <a:t> minh </a:t>
            </a:r>
            <a:r>
              <a:rPr lang="en-US" b="1" dirty="0" err="1">
                <a:solidFill>
                  <a:srgbClr val="0070C0"/>
                </a:solidFill>
              </a:rPr>
              <a:t>họa</a:t>
            </a:r>
            <a:r>
              <a:rPr lang="en-US" b="1" dirty="0">
                <a:solidFill>
                  <a:srgbClr val="0070C0"/>
                </a:solidFill>
              </a:rPr>
              <a:t> (</a:t>
            </a:r>
            <a:r>
              <a:rPr lang="en-US" b="1" dirty="0" err="1">
                <a:solidFill>
                  <a:srgbClr val="0070C0"/>
                </a:solidFill>
              </a:rPr>
              <a:t>trong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các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câu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hỏi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đã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biên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soạn</a:t>
            </a:r>
            <a:r>
              <a:rPr lang="en-US" b="1" dirty="0">
                <a:solidFill>
                  <a:srgbClr val="0070C0"/>
                </a:solidFill>
              </a:rPr>
              <a:t>);</a:t>
            </a:r>
          </a:p>
          <a:p>
            <a:pPr algn="just"/>
            <a:r>
              <a:rPr lang="en-US" b="1" dirty="0" smtClean="0">
                <a:solidFill>
                  <a:srgbClr val="0070C0"/>
                </a:solidFill>
              </a:rPr>
              <a:t>4</a:t>
            </a:r>
            <a:r>
              <a:rPr lang="en-US" b="1" dirty="0">
                <a:solidFill>
                  <a:srgbClr val="0070C0"/>
                </a:solidFill>
              </a:rPr>
              <a:t>) </a:t>
            </a:r>
            <a:r>
              <a:rPr lang="en-US" b="1" dirty="0" err="1">
                <a:solidFill>
                  <a:srgbClr val="0070C0"/>
                </a:solidFill>
              </a:rPr>
              <a:t>Các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năng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lực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có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thể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hướng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tới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trong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quá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trình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dạy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học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chủ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đề</a:t>
            </a:r>
            <a:r>
              <a:rPr lang="en-US" b="1" dirty="0">
                <a:solidFill>
                  <a:srgbClr val="0070C0"/>
                </a:solidFill>
              </a:rPr>
              <a:t>;</a:t>
            </a:r>
          </a:p>
          <a:p>
            <a:pPr algn="just"/>
            <a:r>
              <a:rPr lang="en-US" b="1" dirty="0" smtClean="0">
                <a:solidFill>
                  <a:srgbClr val="0070C0"/>
                </a:solidFill>
              </a:rPr>
              <a:t>5</a:t>
            </a:r>
            <a:r>
              <a:rPr lang="en-US" b="1" dirty="0">
                <a:solidFill>
                  <a:srgbClr val="0070C0"/>
                </a:solidFill>
              </a:rPr>
              <a:t>) </a:t>
            </a:r>
            <a:r>
              <a:rPr lang="en-US" b="1" dirty="0" err="1">
                <a:solidFill>
                  <a:srgbClr val="0070C0"/>
                </a:solidFill>
              </a:rPr>
              <a:t>Phương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pháp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và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hình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thức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tổ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chức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dạy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học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chủ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đề</a:t>
            </a:r>
            <a:r>
              <a:rPr lang="en-US" b="1" dirty="0">
                <a:solidFill>
                  <a:srgbClr val="0070C0"/>
                </a:solidFill>
              </a:rPr>
              <a:t>.</a:t>
            </a:r>
          </a:p>
          <a:p>
            <a:pPr algn="just"/>
            <a:r>
              <a:rPr lang="en-US" b="1" dirty="0" smtClean="0">
                <a:solidFill>
                  <a:srgbClr val="0070C0"/>
                </a:solidFill>
              </a:rPr>
              <a:t>6</a:t>
            </a:r>
            <a:r>
              <a:rPr lang="en-US" b="1" dirty="0">
                <a:solidFill>
                  <a:srgbClr val="0070C0"/>
                </a:solidFill>
              </a:rPr>
              <a:t>) </a:t>
            </a:r>
            <a:r>
              <a:rPr lang="en-US" b="1" dirty="0" err="1">
                <a:solidFill>
                  <a:srgbClr val="0070C0"/>
                </a:solidFill>
              </a:rPr>
              <a:t>Giới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thiệu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chủ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đề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kiểm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tra</a:t>
            </a:r>
            <a:r>
              <a:rPr lang="en-US" b="1" dirty="0">
                <a:solidFill>
                  <a:srgbClr val="0070C0"/>
                </a:solidFill>
              </a:rPr>
              <a:t> minh </a:t>
            </a:r>
            <a:r>
              <a:rPr lang="en-US" b="1" dirty="0" err="1">
                <a:solidFill>
                  <a:srgbClr val="0070C0"/>
                </a:solidFill>
              </a:rPr>
              <a:t>hoạ</a:t>
            </a:r>
            <a:r>
              <a:rPr lang="en-US" b="1" dirty="0">
                <a:solidFill>
                  <a:srgbClr val="0070C0"/>
                </a:solidFill>
              </a:rPr>
              <a:t>	</a:t>
            </a:r>
            <a:endParaRPr lang="en-US" b="1" dirty="0" smtClean="0">
              <a:solidFill>
                <a:srgbClr val="0070C0"/>
              </a:solidFill>
            </a:endParaRPr>
          </a:p>
          <a:p>
            <a:pPr algn="just"/>
            <a:r>
              <a:rPr lang="en-US" b="1" dirty="0" smtClean="0">
                <a:solidFill>
                  <a:srgbClr val="0070C0"/>
                </a:solidFill>
              </a:rPr>
              <a:t>  </a:t>
            </a:r>
            <a:r>
              <a:rPr lang="en-US" b="1" dirty="0" smtClean="0">
                <a:solidFill>
                  <a:srgbClr val="0070C0"/>
                </a:solidFill>
                <a:hlinkClick r:id="rId2" action="ppaction://hlinkfile"/>
              </a:rPr>
              <a:t>( Theo </a:t>
            </a:r>
            <a:r>
              <a:rPr lang="en-US" b="1" dirty="0" err="1" smtClean="0">
                <a:solidFill>
                  <a:srgbClr val="0070C0"/>
                </a:solidFill>
                <a:hlinkClick r:id="rId2" action="ppaction://hlinkfile"/>
              </a:rPr>
              <a:t>mẫu</a:t>
            </a:r>
            <a:r>
              <a:rPr lang="en-US" b="1" dirty="0" smtClean="0">
                <a:solidFill>
                  <a:srgbClr val="0070C0"/>
                </a:solidFill>
                <a:hlinkClick r:id="rId2" action="ppaction://hlinkfile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hlinkClick r:id="rId2" action="ppaction://hlinkfile"/>
              </a:rPr>
              <a:t>phát</a:t>
            </a:r>
            <a:r>
              <a:rPr lang="en-US" b="1" dirty="0" smtClean="0">
                <a:solidFill>
                  <a:srgbClr val="0070C0"/>
                </a:solidFill>
                <a:hlinkClick r:id="rId2" action="ppaction://hlinkfile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hlinkClick r:id="rId2" action="ppaction://hlinkfile"/>
              </a:rPr>
              <a:t>kèm</a:t>
            </a:r>
            <a:r>
              <a:rPr lang="en-US" b="1" dirty="0" smtClean="0">
                <a:solidFill>
                  <a:srgbClr val="0070C0"/>
                </a:solidFill>
                <a:hlinkClick r:id="rId2" action="ppaction://hlinkfile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hlinkClick r:id="rId2" action="ppaction://hlinkfile"/>
              </a:rPr>
              <a:t>theo</a:t>
            </a:r>
            <a:r>
              <a:rPr lang="en-US" b="1" dirty="0" smtClean="0">
                <a:solidFill>
                  <a:srgbClr val="0070C0"/>
                </a:solidFill>
                <a:hlinkClick r:id="rId2" action="ppaction://hlinkfile"/>
              </a:rPr>
              <a:t>- </a:t>
            </a:r>
            <a:r>
              <a:rPr lang="en-US" b="1" dirty="0" err="1" smtClean="0">
                <a:solidFill>
                  <a:srgbClr val="0070C0"/>
                </a:solidFill>
              </a:rPr>
              <a:t>sau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đó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gửi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lại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Báo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cáo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viên</a:t>
            </a:r>
            <a:r>
              <a:rPr lang="en-US" b="1" dirty="0" smtClean="0">
                <a:solidFill>
                  <a:srgbClr val="0070C0"/>
                </a:solidFill>
              </a:rPr>
              <a:t>)</a:t>
            </a:r>
          </a:p>
          <a:p>
            <a:pPr algn="just"/>
            <a:r>
              <a:rPr lang="en-US" b="1" dirty="0" smtClean="0">
                <a:solidFill>
                  <a:srgbClr val="0070C0"/>
                </a:solidFill>
              </a:rPr>
              <a:t>  </a:t>
            </a:r>
            <a:r>
              <a:rPr lang="en-US" b="1" dirty="0" err="1" smtClean="0">
                <a:solidFill>
                  <a:srgbClr val="0070C0"/>
                </a:solidFill>
              </a:rPr>
              <a:t>Tiếp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theo</a:t>
            </a:r>
            <a:r>
              <a:rPr lang="en-US" b="1" dirty="0" smtClean="0">
                <a:solidFill>
                  <a:srgbClr val="0070C0"/>
                </a:solidFill>
              </a:rPr>
              <a:t>: </a:t>
            </a:r>
            <a:r>
              <a:rPr lang="en-US" b="1" dirty="0" err="1" smtClean="0">
                <a:solidFill>
                  <a:srgbClr val="0070C0"/>
                </a:solidFill>
              </a:rPr>
              <a:t>Đưa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lên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trang</a:t>
            </a:r>
            <a:r>
              <a:rPr lang="en-US" b="1" dirty="0" smtClean="0">
                <a:solidFill>
                  <a:srgbClr val="0070C0"/>
                </a:solidFill>
              </a:rPr>
              <a:t>  web </a:t>
            </a:r>
            <a:r>
              <a:rPr lang="en-US" b="1" dirty="0">
                <a:solidFill>
                  <a:srgbClr val="0070C0"/>
                </a:solidFill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</a:rPr>
              <a:t>theo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hướng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dẫn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>
                <a:solidFill>
                  <a:srgbClr val="0070C0"/>
                </a:solidFill>
              </a:rPr>
              <a:t>		</a:t>
            </a:r>
          </a:p>
          <a:p>
            <a:pPr algn="just"/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61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914400"/>
            <a:ext cx="6400800" cy="4724400"/>
          </a:xfrm>
        </p:spPr>
        <p:txBody>
          <a:bodyPr/>
          <a:lstStyle/>
          <a:p>
            <a:r>
              <a:rPr lang="en-US" dirty="0" err="1" smtClean="0">
                <a:hlinkClick r:id="rId2" action="ppaction://hlinkfile"/>
              </a:rPr>
              <a:t>Phân</a:t>
            </a:r>
            <a:r>
              <a:rPr lang="en-US" dirty="0" smtClean="0">
                <a:hlinkClick r:id="rId2" action="ppaction://hlinkfile"/>
              </a:rPr>
              <a:t> </a:t>
            </a:r>
            <a:r>
              <a:rPr lang="en-US" dirty="0" err="1" smtClean="0">
                <a:hlinkClick r:id="rId2" action="ppaction://hlinkfile"/>
              </a:rPr>
              <a:t>công</a:t>
            </a:r>
            <a:r>
              <a:rPr lang="en-US" dirty="0" smtClean="0">
                <a:hlinkClick r:id="rId2" action="ppaction://hlinkfile"/>
              </a:rPr>
              <a:t> </a:t>
            </a:r>
            <a:r>
              <a:rPr lang="en-US" dirty="0" err="1" smtClean="0">
                <a:hlinkClick r:id="rId2" action="ppaction://hlinkfile"/>
              </a:rPr>
              <a:t>chủ</a:t>
            </a:r>
            <a:r>
              <a:rPr lang="en-US" dirty="0" smtClean="0">
                <a:hlinkClick r:id="rId2" action="ppaction://hlinkfile"/>
              </a:rPr>
              <a:t> </a:t>
            </a:r>
            <a:r>
              <a:rPr lang="en-US" dirty="0" err="1" smtClean="0">
                <a:hlinkClick r:id="rId2" action="ppaction://hlinkfile"/>
              </a:rPr>
              <a:t>đề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5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52400"/>
            <a:ext cx="8763000" cy="63246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NỘI DUNG</a:t>
            </a:r>
          </a:p>
          <a:p>
            <a:endParaRPr lang="vi-VN" sz="28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71500" indent="-571500" algn="just">
              <a:buAutoNum type="romanUcPeriod"/>
            </a:pPr>
            <a:r>
              <a:rPr lang="vi-VN" b="1" dirty="0" smtClean="0">
                <a:solidFill>
                  <a:srgbClr val="002060"/>
                </a:solidFill>
                <a:latin typeface="+mj-lt"/>
              </a:rPr>
              <a:t>Mục </a:t>
            </a:r>
            <a:r>
              <a:rPr lang="vi-VN" b="1" dirty="0">
                <a:solidFill>
                  <a:srgbClr val="002060"/>
                </a:solidFill>
                <a:latin typeface="+mj-lt"/>
              </a:rPr>
              <a:t>tiêu kiểm tra, đánh giá theo định hướng năng </a:t>
            </a:r>
            <a:r>
              <a:rPr lang="vi-VN" b="1" dirty="0" smtClean="0">
                <a:solidFill>
                  <a:srgbClr val="002060"/>
                </a:solidFill>
                <a:latin typeface="+mj-lt"/>
              </a:rPr>
              <a:t>lực</a:t>
            </a:r>
            <a:endParaRPr lang="en-US" b="1" dirty="0" smtClean="0">
              <a:solidFill>
                <a:srgbClr val="002060"/>
              </a:solidFill>
              <a:latin typeface="+mj-lt"/>
            </a:endParaRPr>
          </a:p>
          <a:p>
            <a:pPr marL="571500" indent="-571500" algn="just">
              <a:buAutoNum type="romanUcPeriod"/>
            </a:pPr>
            <a:r>
              <a:rPr lang="vi-VN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+mj-lt"/>
              </a:rPr>
              <a:t>Phương</a:t>
            </a:r>
            <a:r>
              <a:rPr lang="en-US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+mj-lt"/>
              </a:rPr>
              <a:t>pháp</a:t>
            </a:r>
            <a:r>
              <a:rPr lang="en-US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+mj-lt"/>
              </a:rPr>
              <a:t>và</a:t>
            </a:r>
            <a:r>
              <a:rPr lang="en-US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+mj-lt"/>
              </a:rPr>
              <a:t>hình</a:t>
            </a:r>
            <a:r>
              <a:rPr lang="en-US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+mj-lt"/>
              </a:rPr>
              <a:t>thức</a:t>
            </a:r>
            <a:r>
              <a:rPr lang="en-US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+mj-lt"/>
              </a:rPr>
              <a:t>kiểm</a:t>
            </a:r>
            <a:r>
              <a:rPr lang="en-US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+mj-lt"/>
              </a:rPr>
              <a:t>tra</a:t>
            </a:r>
            <a:r>
              <a:rPr lang="en-US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+mj-lt"/>
              </a:rPr>
              <a:t>đánh</a:t>
            </a:r>
            <a:r>
              <a:rPr lang="en-US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+mj-lt"/>
              </a:rPr>
              <a:t>giá</a:t>
            </a:r>
            <a:r>
              <a:rPr lang="en-US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+mj-lt"/>
              </a:rPr>
              <a:t>theo</a:t>
            </a:r>
            <a:r>
              <a:rPr lang="en-US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+mj-lt"/>
              </a:rPr>
              <a:t>định</a:t>
            </a:r>
            <a:r>
              <a:rPr lang="en-US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+mj-lt"/>
              </a:rPr>
              <a:t>hướng</a:t>
            </a:r>
            <a:r>
              <a:rPr lang="en-US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+mj-lt"/>
              </a:rPr>
              <a:t>năng</a:t>
            </a:r>
            <a:r>
              <a:rPr lang="en-US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+mj-lt"/>
              </a:rPr>
              <a:t>lực</a:t>
            </a:r>
            <a:endParaRPr lang="en-US" b="1" dirty="0">
              <a:solidFill>
                <a:srgbClr val="002060"/>
              </a:solidFill>
              <a:latin typeface="+mj-lt"/>
            </a:endParaRPr>
          </a:p>
          <a:p>
            <a:pPr marL="571500" indent="-571500" algn="just">
              <a:buAutoNum type="romanUcPeriod"/>
            </a:pPr>
            <a:r>
              <a:rPr lang="en-US" b="1" dirty="0" err="1" smtClean="0">
                <a:solidFill>
                  <a:srgbClr val="002060"/>
                </a:solidFill>
                <a:latin typeface="+mj-lt"/>
              </a:rPr>
              <a:t>Quy</a:t>
            </a:r>
            <a:r>
              <a:rPr lang="en-US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+mj-lt"/>
              </a:rPr>
              <a:t>trình</a:t>
            </a:r>
            <a:r>
              <a:rPr lang="en-US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+mj-lt"/>
              </a:rPr>
              <a:t>xây</a:t>
            </a:r>
            <a:r>
              <a:rPr lang="en-US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+mj-lt"/>
              </a:rPr>
              <a:t>dựng</a:t>
            </a:r>
            <a:r>
              <a:rPr lang="en-US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+mj-lt"/>
              </a:rPr>
              <a:t>câu</a:t>
            </a:r>
            <a:r>
              <a:rPr lang="en-US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+mj-lt"/>
              </a:rPr>
              <a:t>hỏi</a:t>
            </a:r>
            <a:r>
              <a:rPr lang="en-US" b="1" dirty="0" smtClean="0">
                <a:solidFill>
                  <a:srgbClr val="002060"/>
                </a:solidFill>
                <a:latin typeface="+mj-lt"/>
              </a:rPr>
              <a:t>, </a:t>
            </a:r>
            <a:r>
              <a:rPr lang="en-US" b="1" dirty="0" err="1" smtClean="0">
                <a:solidFill>
                  <a:srgbClr val="002060"/>
                </a:solidFill>
                <a:latin typeface="+mj-lt"/>
              </a:rPr>
              <a:t>chủ</a:t>
            </a:r>
            <a:r>
              <a:rPr lang="en-US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+mj-lt"/>
              </a:rPr>
              <a:t>đề</a:t>
            </a:r>
            <a:r>
              <a:rPr lang="en-US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+mj-lt"/>
              </a:rPr>
              <a:t>theo</a:t>
            </a:r>
            <a:r>
              <a:rPr lang="en-US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+mj-lt"/>
              </a:rPr>
              <a:t>định</a:t>
            </a:r>
            <a:r>
              <a:rPr lang="en-US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+mj-lt"/>
              </a:rPr>
              <a:t>hướng</a:t>
            </a:r>
            <a:r>
              <a:rPr lang="en-US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+mj-lt"/>
              </a:rPr>
              <a:t>năng</a:t>
            </a:r>
            <a:r>
              <a:rPr lang="en-US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+mj-lt"/>
              </a:rPr>
              <a:t>lực</a:t>
            </a:r>
            <a:endParaRPr lang="en-US" b="1" dirty="0" smtClean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0062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ĐÁNH GIÁ ĐỊNH HƯỚNG NĂNG LỰC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2600"/>
            <a:ext cx="7848600" cy="437356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790700" y="1752600"/>
            <a:ext cx="5410200" cy="3886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267200" y="2247900"/>
            <a:ext cx="1828800" cy="175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895600" y="2247900"/>
            <a:ext cx="1828800" cy="175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581400" y="3556461"/>
            <a:ext cx="1828800" cy="175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endCxn id="4" idx="7"/>
          </p:cNvCxnSpPr>
          <p:nvPr/>
        </p:nvCxnSpPr>
        <p:spPr>
          <a:xfrm flipV="1">
            <a:off x="5562600" y="2321721"/>
            <a:ext cx="845995" cy="4214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191125" y="4572000"/>
            <a:ext cx="1362075" cy="5989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2095500" y="3863181"/>
            <a:ext cx="1371600" cy="11660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 flipV="1">
            <a:off x="1600200" y="2495550"/>
            <a:ext cx="876300" cy="247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1"/>
          <p:cNvSpPr txBox="1">
            <a:spLocks/>
          </p:cNvSpPr>
          <p:nvPr/>
        </p:nvSpPr>
        <p:spPr>
          <a:xfrm>
            <a:off x="5962650" y="5066426"/>
            <a:ext cx="2857500" cy="628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latin typeface="Times New Roman" panose="02020603050405020304" pitchFamily="18" charset="0"/>
                <a:ea typeface="Segoe UI Symbol" panose="020B0502040204020203" pitchFamily="34" charset="0"/>
                <a:cs typeface="Times New Roman" panose="02020603050405020304" pitchFamily="18" charset="0"/>
              </a:rPr>
              <a:t>KỸ NĂNG</a:t>
            </a:r>
            <a:endParaRPr lang="en-US" sz="3200" b="1" dirty="0">
              <a:latin typeface="Times New Roman" panose="02020603050405020304" pitchFamily="18" charset="0"/>
              <a:ea typeface="Segoe UI Symbol" panose="020B05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6238875" y="1752600"/>
            <a:ext cx="2638425" cy="7226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KIẾN THỨC</a:t>
            </a:r>
            <a:endParaRPr lang="en-US" sz="3200" b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244642" y="4911455"/>
            <a:ext cx="2857500" cy="628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THÁI ĐỘ</a:t>
            </a:r>
            <a:endParaRPr lang="en-US" sz="3200" b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-704850" y="2150565"/>
            <a:ext cx="2857500" cy="8527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BỐI CẢNH CÓ Ý NGHĨA</a:t>
            </a:r>
            <a:endParaRPr lang="en-US" sz="3200" b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26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52400"/>
            <a:ext cx="8763000" cy="6324600"/>
          </a:xfrm>
        </p:spPr>
        <p:txBody>
          <a:bodyPr>
            <a:normAutofit/>
          </a:bodyPr>
          <a:lstStyle/>
          <a:p>
            <a:pPr marL="571500" indent="-571500" algn="just">
              <a:buAutoNum type="romanUcPeriod"/>
            </a:pPr>
            <a:r>
              <a:rPr lang="vi-VN" b="1" dirty="0" smtClean="0">
                <a:solidFill>
                  <a:srgbClr val="C00000"/>
                </a:solidFill>
              </a:rPr>
              <a:t>Mục </a:t>
            </a:r>
            <a:r>
              <a:rPr lang="vi-VN" b="1" dirty="0">
                <a:solidFill>
                  <a:srgbClr val="C00000"/>
                </a:solidFill>
              </a:rPr>
              <a:t>tiêu </a:t>
            </a:r>
            <a:endParaRPr lang="en-US" b="1" dirty="0" smtClean="0">
              <a:solidFill>
                <a:srgbClr val="C00000"/>
              </a:solidFill>
            </a:endParaRPr>
          </a:p>
          <a:p>
            <a:pPr algn="just"/>
            <a:r>
              <a:rPr lang="en-US" b="1" dirty="0" smtClean="0">
                <a:solidFill>
                  <a:srgbClr val="C00000"/>
                </a:solidFill>
              </a:rPr>
              <a:t>Đ</a:t>
            </a:r>
            <a:r>
              <a:rPr lang="vi-VN" b="1" dirty="0" smtClean="0">
                <a:solidFill>
                  <a:srgbClr val="C00000"/>
                </a:solidFill>
              </a:rPr>
              <a:t>ánh </a:t>
            </a:r>
            <a:r>
              <a:rPr lang="vi-VN" b="1" dirty="0">
                <a:solidFill>
                  <a:srgbClr val="C00000"/>
                </a:solidFill>
              </a:rPr>
              <a:t>giá năng lực HS </a:t>
            </a:r>
            <a:r>
              <a:rPr lang="en-US" b="1" dirty="0" err="1" smtClean="0">
                <a:solidFill>
                  <a:srgbClr val="0070C0"/>
                </a:solidFill>
              </a:rPr>
              <a:t>là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đánh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giá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kiến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thức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</a:rPr>
              <a:t>kỹ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năng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và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thái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độ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của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người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học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trong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một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bối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cảnh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có</a:t>
            </a:r>
            <a:r>
              <a:rPr lang="en-US" b="1" dirty="0" smtClean="0">
                <a:solidFill>
                  <a:srgbClr val="0070C0"/>
                </a:solidFill>
              </a:rPr>
              <a:t> ý </a:t>
            </a:r>
            <a:r>
              <a:rPr lang="en-US" b="1" dirty="0" err="1" smtClean="0">
                <a:solidFill>
                  <a:srgbClr val="0070C0"/>
                </a:solidFill>
              </a:rPr>
              <a:t>nghĩa</a:t>
            </a:r>
            <a:r>
              <a:rPr lang="en-US" b="1" dirty="0" smtClean="0">
                <a:solidFill>
                  <a:srgbClr val="0070C0"/>
                </a:solidFill>
              </a:rPr>
              <a:t>. </a:t>
            </a:r>
            <a:r>
              <a:rPr lang="en-US" b="1" dirty="0" err="1" smtClean="0">
                <a:solidFill>
                  <a:srgbClr val="0070C0"/>
                </a:solidFill>
                <a:hlinkClick r:id="rId2" action="ppaction://hlinkfile"/>
              </a:rPr>
              <a:t>Thí</a:t>
            </a:r>
            <a:r>
              <a:rPr lang="en-US" b="1" dirty="0" smtClean="0">
                <a:solidFill>
                  <a:srgbClr val="0070C0"/>
                </a:solidFill>
                <a:hlinkClick r:id="rId2" action="ppaction://hlinkfile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hlinkClick r:id="rId2" action="ppaction://hlinkfile"/>
              </a:rPr>
              <a:t>dụ</a:t>
            </a:r>
            <a:endParaRPr lang="en-US" b="1" dirty="0" smtClean="0">
              <a:solidFill>
                <a:srgbClr val="0070C0"/>
              </a:solidFill>
            </a:endParaRPr>
          </a:p>
          <a:p>
            <a:pPr algn="just"/>
            <a:r>
              <a:rPr lang="vi-VN" b="1" dirty="0" smtClean="0">
                <a:solidFill>
                  <a:srgbClr val="C00000"/>
                </a:solidFill>
              </a:rPr>
              <a:t>Mục tiêu chính là </a:t>
            </a:r>
            <a:r>
              <a:rPr lang="vi-VN" b="1" dirty="0" smtClean="0">
                <a:solidFill>
                  <a:srgbClr val="0070C0"/>
                </a:solidFill>
                <a:latin typeface="+mj-lt"/>
              </a:rPr>
              <a:t>để cải thiện việc học tập của </a:t>
            </a:r>
            <a:r>
              <a:rPr lang="en-US" b="1" dirty="0" err="1" smtClean="0">
                <a:solidFill>
                  <a:srgbClr val="0070C0"/>
                </a:solidFill>
                <a:latin typeface="+mj-lt"/>
              </a:rPr>
              <a:t>học</a:t>
            </a:r>
            <a:r>
              <a:rPr lang="en-US" b="1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+mj-lt"/>
              </a:rPr>
              <a:t>sinh</a:t>
            </a:r>
            <a:r>
              <a:rPr lang="vi-VN" b="1" dirty="0" smtClean="0">
                <a:solidFill>
                  <a:srgbClr val="0070C0"/>
                </a:solidFill>
                <a:latin typeface="+mj-lt"/>
              </a:rPr>
              <a:t>. </a:t>
            </a:r>
            <a:endParaRPr lang="en-US" b="1" dirty="0" smtClean="0">
              <a:solidFill>
                <a:srgbClr val="0070C0"/>
              </a:solidFill>
              <a:latin typeface="+mj-lt"/>
            </a:endParaRPr>
          </a:p>
          <a:p>
            <a:pPr algn="just"/>
            <a:endParaRPr lang="en-US" b="1" dirty="0" smtClean="0">
              <a:solidFill>
                <a:srgbClr val="0070C0"/>
              </a:solidFill>
            </a:endParaRPr>
          </a:p>
          <a:p>
            <a:pPr algn="just"/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05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b="1" smtClean="0">
                <a:solidFill>
                  <a:srgbClr val="FF0000"/>
                </a:solidFill>
              </a:rPr>
              <a:t>Hoạt động 1. </a:t>
            </a:r>
            <a:r>
              <a:rPr lang="en-US" altLang="en-US" smtClean="0"/>
              <a:t>Liệt kê các loại hình đo lường, đánh giá trong dạy học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altLang="en-US" dirty="0" smtClean="0"/>
              <a:t>HV </a:t>
            </a:r>
            <a:r>
              <a:rPr lang="en-US" altLang="en-US" dirty="0" err="1" smtClean="0"/>
              <a:t>hoạt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động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cá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nhân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trong</a:t>
            </a:r>
            <a:r>
              <a:rPr lang="en-US" altLang="en-US" dirty="0" smtClean="0"/>
              <a:t> 10 </a:t>
            </a:r>
            <a:r>
              <a:rPr lang="en-US" altLang="en-US" dirty="0" err="1" smtClean="0"/>
              <a:t>phút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sau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đó</a:t>
            </a:r>
            <a:r>
              <a:rPr lang="en-US" altLang="en-US" dirty="0" smtClean="0"/>
              <a:t> chia </a:t>
            </a:r>
            <a:r>
              <a:rPr lang="en-US" altLang="en-US" dirty="0" err="1" smtClean="0"/>
              <a:t>sẻ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theo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cặp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trong</a:t>
            </a:r>
            <a:r>
              <a:rPr lang="en-US" altLang="en-US" dirty="0" smtClean="0"/>
              <a:t> 10 </a:t>
            </a:r>
            <a:r>
              <a:rPr lang="en-US" altLang="en-US" dirty="0" err="1" smtClean="0"/>
              <a:t>phút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và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thảo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luận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chung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cả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lớp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trong</a:t>
            </a:r>
            <a:r>
              <a:rPr lang="en-US" altLang="en-US" dirty="0" smtClean="0"/>
              <a:t> 10 </a:t>
            </a:r>
            <a:r>
              <a:rPr lang="en-US" altLang="en-US" dirty="0" err="1" smtClean="0"/>
              <a:t>phút</a:t>
            </a:r>
            <a:r>
              <a:rPr lang="en-US" altLang="en-US" dirty="0" smtClean="0"/>
              <a:t>.</a:t>
            </a:r>
          </a:p>
          <a:p>
            <a:pPr lvl="1" algn="just" eaLnBrk="1" hangingPunct="1"/>
            <a:r>
              <a:rPr lang="en-US" altLang="en-US" dirty="0" err="1" smtClean="0"/>
              <a:t>Xem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và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phân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tích</a:t>
            </a:r>
            <a:r>
              <a:rPr lang="en-US" altLang="en-US" dirty="0" smtClean="0"/>
              <a:t> </a:t>
            </a:r>
            <a:r>
              <a:rPr lang="en-US" altLang="en-US" dirty="0" err="1" smtClean="0">
                <a:hlinkClick r:id="rId2" action="ppaction://hlinkfile"/>
              </a:rPr>
              <a:t>phụ</a:t>
            </a:r>
            <a:r>
              <a:rPr lang="en-US" altLang="en-US" dirty="0" smtClean="0">
                <a:hlinkClick r:id="rId2" action="ppaction://hlinkfile"/>
              </a:rPr>
              <a:t> </a:t>
            </a:r>
            <a:r>
              <a:rPr lang="en-US" altLang="en-US" dirty="0" err="1" smtClean="0">
                <a:hlinkClick r:id="rId2" action="ppaction://hlinkfile"/>
              </a:rPr>
              <a:t>lục</a:t>
            </a:r>
            <a:r>
              <a:rPr lang="en-US" altLang="en-US" dirty="0" smtClean="0">
                <a:hlinkClick r:id="rId2" action="ppaction://hlinkfile"/>
              </a:rPr>
              <a:t> 4 </a:t>
            </a:r>
            <a:r>
              <a:rPr lang="en-US" altLang="en-US" dirty="0" err="1" smtClean="0"/>
              <a:t>trong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tài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liệu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của</a:t>
            </a:r>
            <a:r>
              <a:rPr lang="en-US" altLang="en-US" dirty="0" smtClean="0"/>
              <a:t> VVOB. </a:t>
            </a:r>
            <a:r>
              <a:rPr lang="en-US" altLang="en-US" dirty="0" err="1" smtClean="0"/>
              <a:t>Vẽ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một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bản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đồ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tư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duy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về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chủ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đề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này</a:t>
            </a:r>
            <a:r>
              <a:rPr lang="en-US" altLang="en-US" dirty="0" smtClean="0"/>
              <a:t>.</a:t>
            </a:r>
          </a:p>
          <a:p>
            <a:pPr lvl="1" algn="just" eaLnBrk="1" hangingPunct="1"/>
            <a:r>
              <a:rPr lang="en-US" altLang="en-US" dirty="0" err="1" smtClean="0"/>
              <a:t>Liên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hệ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với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công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việc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dạy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học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của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mình</a:t>
            </a:r>
            <a:r>
              <a:rPr lang="en-US" altLang="en-US" dirty="0" smtClean="0"/>
              <a:t>.</a:t>
            </a:r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A23A72E-EE1C-4949-9AE9-B1A7360FD75E}" type="datetime1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25/6/2014</a:t>
            </a:fld>
            <a:endParaRPr lang="en-US" altLang="en-US" sz="1400" smtClean="0"/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Bo mon Phuong phap giang day hoa hoc</a:t>
            </a:r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55923DE-8B0C-49C2-A276-4AC70CD9FD84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smtClean="0"/>
          </a:p>
        </p:txBody>
      </p:sp>
    </p:spTree>
    <p:extLst>
      <p:ext uri="{BB962C8B-B14F-4D97-AF65-F5344CB8AC3E}">
        <p14:creationId xmlns:p14="http://schemas.microsoft.com/office/powerpoint/2010/main" val="13490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PHẢN HỒI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262" y="1295400"/>
            <a:ext cx="7991475" cy="4648200"/>
          </a:xfrm>
        </p:spPr>
      </p:pic>
    </p:spTree>
    <p:extLst>
      <p:ext uri="{BB962C8B-B14F-4D97-AF65-F5344CB8AC3E}">
        <p14:creationId xmlns:p14="http://schemas.microsoft.com/office/powerpoint/2010/main" val="259550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305800" cy="6248400"/>
          </a:xfrm>
        </p:spPr>
        <p:txBody>
          <a:bodyPr/>
          <a:lstStyle/>
          <a:p>
            <a:pPr algn="just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46364" y="304800"/>
            <a:ext cx="1371600" cy="6172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</a:rPr>
              <a:t>ĐÁNH GIÁ </a:t>
            </a:r>
          </a:p>
          <a:p>
            <a:pPr algn="ctr"/>
            <a:r>
              <a:rPr lang="en-US" sz="3600" b="1" dirty="0" smtClean="0">
                <a:solidFill>
                  <a:srgbClr val="C00000"/>
                </a:solidFill>
              </a:rPr>
              <a:t>LỚP HỌC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133599" y="304800"/>
            <a:ext cx="5590309" cy="54725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i="1" dirty="0" err="1"/>
              <a:t>Đánh</a:t>
            </a:r>
            <a:r>
              <a:rPr lang="en-US" sz="2800" b="1" i="1" dirty="0"/>
              <a:t> </a:t>
            </a:r>
            <a:r>
              <a:rPr lang="en-US" sz="2800" b="1" i="1" dirty="0" err="1"/>
              <a:t>giá</a:t>
            </a:r>
            <a:r>
              <a:rPr lang="en-US" sz="2800" b="1" i="1" dirty="0"/>
              <a:t> </a:t>
            </a:r>
            <a:r>
              <a:rPr lang="en-US" sz="2800" b="1" i="1" dirty="0" err="1"/>
              <a:t>thông</a:t>
            </a:r>
            <a:r>
              <a:rPr lang="en-US" sz="2800" b="1" i="1" dirty="0"/>
              <a:t> qua </a:t>
            </a:r>
            <a:r>
              <a:rPr lang="en-US" sz="2800" b="1" i="1" dirty="0" err="1"/>
              <a:t>bài</a:t>
            </a:r>
            <a:r>
              <a:rPr lang="en-US" sz="2800" b="1" i="1" dirty="0"/>
              <a:t> </a:t>
            </a:r>
            <a:r>
              <a:rPr lang="en-US" sz="2800" b="1" i="1" dirty="0" err="1"/>
              <a:t>kiểm</a:t>
            </a:r>
            <a:r>
              <a:rPr lang="en-US" sz="2800" b="1" i="1" dirty="0"/>
              <a:t> </a:t>
            </a:r>
            <a:r>
              <a:rPr lang="en-US" sz="2800" b="1" i="1" dirty="0" err="1"/>
              <a:t>tra</a:t>
            </a:r>
            <a:endParaRPr lang="en-US" sz="28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2119743" y="1229591"/>
            <a:ext cx="5604167" cy="61652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i="1" dirty="0" err="1"/>
              <a:t>Đánh</a:t>
            </a:r>
            <a:r>
              <a:rPr lang="en-US" sz="3200" b="1" i="1" dirty="0"/>
              <a:t> </a:t>
            </a:r>
            <a:r>
              <a:rPr lang="en-US" sz="3200" b="1" i="1" dirty="0" err="1"/>
              <a:t>giá</a:t>
            </a:r>
            <a:r>
              <a:rPr lang="en-US" sz="3200" b="1" i="1" dirty="0"/>
              <a:t> </a:t>
            </a:r>
            <a:r>
              <a:rPr lang="en-US" sz="3200" b="1" i="1" dirty="0" err="1"/>
              <a:t>thông</a:t>
            </a:r>
            <a:r>
              <a:rPr lang="en-US" sz="3200" b="1" i="1" dirty="0"/>
              <a:t> qua </a:t>
            </a:r>
            <a:r>
              <a:rPr lang="en-US" sz="3200" b="1" i="1" dirty="0" err="1"/>
              <a:t>quan</a:t>
            </a:r>
            <a:r>
              <a:rPr lang="en-US" sz="3200" b="1" i="1" dirty="0"/>
              <a:t> </a:t>
            </a:r>
            <a:r>
              <a:rPr lang="en-US" sz="3200" b="1" i="1" dirty="0" err="1"/>
              <a:t>sát</a:t>
            </a:r>
            <a:endParaRPr lang="en-US" sz="3200" b="1" dirty="0"/>
          </a:p>
        </p:txBody>
      </p:sp>
      <p:sp>
        <p:nvSpPr>
          <p:cNvPr id="8" name="Rounded Rectangle 7"/>
          <p:cNvSpPr/>
          <p:nvPr/>
        </p:nvSpPr>
        <p:spPr>
          <a:xfrm>
            <a:off x="2133600" y="2057401"/>
            <a:ext cx="5590310" cy="10668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i="1" dirty="0" err="1"/>
              <a:t>Đánh</a:t>
            </a:r>
            <a:r>
              <a:rPr lang="en-US" sz="2800" b="1" i="1" dirty="0"/>
              <a:t> </a:t>
            </a:r>
            <a:r>
              <a:rPr lang="en-US" sz="2800" b="1" i="1" dirty="0" err="1"/>
              <a:t>giá</a:t>
            </a:r>
            <a:r>
              <a:rPr lang="en-US" sz="2800" b="1" i="1" dirty="0"/>
              <a:t> </a:t>
            </a:r>
            <a:r>
              <a:rPr lang="en-US" sz="2800" b="1" i="1" dirty="0" err="1"/>
              <a:t>thông</a:t>
            </a:r>
            <a:r>
              <a:rPr lang="en-US" sz="2800" b="1" i="1" dirty="0"/>
              <a:t> qua </a:t>
            </a:r>
            <a:r>
              <a:rPr lang="en-US" sz="2800" b="1" i="1" dirty="0" err="1"/>
              <a:t>vấn</a:t>
            </a:r>
            <a:r>
              <a:rPr lang="en-US" sz="2800" b="1" i="1" dirty="0"/>
              <a:t> </a:t>
            </a:r>
            <a:r>
              <a:rPr lang="en-US" sz="2800" b="1" i="1" dirty="0" err="1"/>
              <a:t>đáp</a:t>
            </a:r>
            <a:r>
              <a:rPr lang="en-US" sz="2800" b="1" i="1" dirty="0"/>
              <a:t>, </a:t>
            </a:r>
            <a:r>
              <a:rPr lang="en-US" sz="2800" b="1" i="1" dirty="0" err="1"/>
              <a:t>thảo</a:t>
            </a:r>
            <a:r>
              <a:rPr lang="en-US" sz="2800" b="1" i="1" dirty="0"/>
              <a:t> </a:t>
            </a:r>
            <a:r>
              <a:rPr lang="en-US" sz="2800" b="1" i="1" dirty="0" err="1"/>
              <a:t>luận</a:t>
            </a:r>
            <a:r>
              <a:rPr lang="en-US" sz="2800" b="1" i="1" dirty="0"/>
              <a:t> </a:t>
            </a:r>
            <a:r>
              <a:rPr lang="en-US" sz="2800" b="1" i="1" dirty="0" err="1"/>
              <a:t>nhóm</a:t>
            </a:r>
            <a:endParaRPr lang="en-US" sz="2800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2112816" y="3390900"/>
            <a:ext cx="5611094" cy="52993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i="1" dirty="0" smtClean="0"/>
              <a:t>          HS </a:t>
            </a:r>
            <a:r>
              <a:rPr lang="en-US" sz="3200" b="1" i="1" dirty="0" err="1"/>
              <a:t>tự</a:t>
            </a:r>
            <a:r>
              <a:rPr lang="en-US" sz="3200" b="1" i="1" dirty="0"/>
              <a:t> </a:t>
            </a:r>
            <a:r>
              <a:rPr lang="en-US" sz="3200" b="1" i="1" dirty="0" err="1"/>
              <a:t>đánh</a:t>
            </a:r>
            <a:r>
              <a:rPr lang="en-US" sz="3200" b="1" i="1" dirty="0"/>
              <a:t> </a:t>
            </a:r>
            <a:r>
              <a:rPr lang="en-US" sz="3200" b="1" i="1" dirty="0" err="1"/>
              <a:t>giá</a:t>
            </a:r>
            <a:endParaRPr lang="en-US" sz="3200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2112815" y="4343400"/>
            <a:ext cx="5611095" cy="838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i="1" dirty="0" err="1"/>
              <a:t>Đánh</a:t>
            </a:r>
            <a:r>
              <a:rPr lang="en-US" sz="2800" b="1" i="1" dirty="0"/>
              <a:t> </a:t>
            </a:r>
            <a:r>
              <a:rPr lang="en-US" sz="2800" b="1" i="1" dirty="0" err="1"/>
              <a:t>giá</a:t>
            </a:r>
            <a:r>
              <a:rPr lang="en-US" sz="2800" b="1" i="1" dirty="0"/>
              <a:t> </a:t>
            </a:r>
            <a:r>
              <a:rPr lang="en-US" sz="2800" b="1" i="1" dirty="0" err="1"/>
              <a:t>đồng</a:t>
            </a:r>
            <a:r>
              <a:rPr lang="en-US" sz="2800" b="1" i="1" dirty="0"/>
              <a:t> </a:t>
            </a:r>
            <a:r>
              <a:rPr lang="en-US" sz="2800" b="1" i="1" dirty="0" err="1"/>
              <a:t>đẳng</a:t>
            </a:r>
            <a:r>
              <a:rPr lang="en-US" sz="2800" b="1" i="1" dirty="0"/>
              <a:t> </a:t>
            </a:r>
            <a:r>
              <a:rPr lang="en-US" sz="2800" b="1" i="1" dirty="0" err="1"/>
              <a:t>để</a:t>
            </a:r>
            <a:r>
              <a:rPr lang="en-US" sz="2800" b="1" i="1" dirty="0"/>
              <a:t> </a:t>
            </a:r>
            <a:r>
              <a:rPr lang="en-US" sz="2800" b="1" i="1" dirty="0" err="1"/>
              <a:t>phát</a:t>
            </a:r>
            <a:r>
              <a:rPr lang="en-US" sz="2800" b="1" i="1" dirty="0"/>
              <a:t> </a:t>
            </a:r>
            <a:r>
              <a:rPr lang="en-US" sz="2800" b="1" i="1" dirty="0" err="1"/>
              <a:t>triển</a:t>
            </a:r>
            <a:r>
              <a:rPr lang="en-US" sz="2800" b="1" i="1" dirty="0"/>
              <a:t> </a:t>
            </a:r>
            <a:r>
              <a:rPr lang="en-US" sz="2800" b="1" i="1" dirty="0" err="1"/>
              <a:t>năng</a:t>
            </a:r>
            <a:r>
              <a:rPr lang="en-US" sz="2800" b="1" i="1" dirty="0"/>
              <a:t> </a:t>
            </a:r>
            <a:r>
              <a:rPr lang="en-US" sz="2800" b="1" i="1" dirty="0" err="1"/>
              <a:t>lực</a:t>
            </a:r>
            <a:r>
              <a:rPr lang="en-US" sz="2800" b="1" i="1" dirty="0"/>
              <a:t> </a:t>
            </a:r>
            <a:r>
              <a:rPr lang="en-US" sz="2800" b="1" i="1" dirty="0" err="1"/>
              <a:t>hợp</a:t>
            </a:r>
            <a:r>
              <a:rPr lang="en-US" sz="2800" b="1" i="1" dirty="0"/>
              <a:t> </a:t>
            </a:r>
            <a:r>
              <a:rPr lang="en-US" sz="2800" b="1" i="1" dirty="0" err="1"/>
              <a:t>tác</a:t>
            </a:r>
            <a:endParaRPr lang="en-US" sz="2800" b="1" dirty="0"/>
          </a:p>
        </p:txBody>
      </p:sp>
      <p:sp>
        <p:nvSpPr>
          <p:cNvPr id="16" name="Right Arrow 15"/>
          <p:cNvSpPr/>
          <p:nvPr/>
        </p:nvSpPr>
        <p:spPr>
          <a:xfrm>
            <a:off x="1717964" y="2490353"/>
            <a:ext cx="450271" cy="1454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1738746" y="3583131"/>
            <a:ext cx="374069" cy="1454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1738746" y="4724400"/>
            <a:ext cx="374069" cy="1454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>
            <a:off x="1717964" y="1541319"/>
            <a:ext cx="374069" cy="1454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>
            <a:off x="1759531" y="585354"/>
            <a:ext cx="374069" cy="1454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2209801" y="5659574"/>
            <a:ext cx="5527964" cy="81742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i="1" dirty="0" err="1"/>
              <a:t>Đánh</a:t>
            </a:r>
            <a:r>
              <a:rPr lang="en-US" sz="2800" b="1" i="1" dirty="0"/>
              <a:t> </a:t>
            </a:r>
            <a:r>
              <a:rPr lang="en-US" sz="2800" b="1" i="1" dirty="0" err="1"/>
              <a:t>giá</a:t>
            </a:r>
            <a:r>
              <a:rPr lang="en-US" sz="2800" b="1" i="1" dirty="0"/>
              <a:t> </a:t>
            </a:r>
            <a:r>
              <a:rPr lang="en-US" sz="2800" b="1" i="1" dirty="0" err="1"/>
              <a:t>dựa</a:t>
            </a:r>
            <a:r>
              <a:rPr lang="en-US" sz="2800" b="1" i="1" dirty="0"/>
              <a:t> </a:t>
            </a:r>
            <a:r>
              <a:rPr lang="en-US" sz="2800" b="1" i="1" dirty="0" err="1"/>
              <a:t>vào</a:t>
            </a:r>
            <a:r>
              <a:rPr lang="en-US" sz="2800" b="1" i="1" dirty="0"/>
              <a:t> </a:t>
            </a:r>
            <a:r>
              <a:rPr lang="en-US" sz="2800" b="1" i="1" dirty="0" err="1"/>
              <a:t>một</a:t>
            </a:r>
            <a:r>
              <a:rPr lang="en-US" sz="2800" b="1" i="1" dirty="0"/>
              <a:t> </a:t>
            </a:r>
            <a:r>
              <a:rPr lang="en-US" sz="2800" b="1" i="1" dirty="0" err="1"/>
              <a:t>số</a:t>
            </a:r>
            <a:r>
              <a:rPr lang="en-US" sz="2800" b="1" i="1" dirty="0"/>
              <a:t> </a:t>
            </a:r>
            <a:r>
              <a:rPr lang="en-US" sz="2800" b="1" i="1" dirty="0" err="1"/>
              <a:t>kỹ</a:t>
            </a:r>
            <a:r>
              <a:rPr lang="en-US" sz="2800" b="1" i="1" dirty="0"/>
              <a:t> </a:t>
            </a:r>
            <a:r>
              <a:rPr lang="en-US" sz="2800" b="1" i="1" dirty="0" err="1"/>
              <a:t>thuật</a:t>
            </a:r>
            <a:r>
              <a:rPr lang="en-US" sz="2800" b="1" i="1" dirty="0"/>
              <a:t> </a:t>
            </a:r>
            <a:r>
              <a:rPr lang="en-US" sz="2800" b="1" i="1" dirty="0" err="1"/>
              <a:t>thu</a:t>
            </a:r>
            <a:r>
              <a:rPr lang="en-US" sz="2800" b="1" i="1" dirty="0"/>
              <a:t> </a:t>
            </a:r>
            <a:r>
              <a:rPr lang="en-US" sz="2800" b="1" i="1" dirty="0" err="1"/>
              <a:t>nhận</a:t>
            </a:r>
            <a:r>
              <a:rPr lang="en-US" sz="2800" b="1" i="1" dirty="0"/>
              <a:t> </a:t>
            </a:r>
            <a:r>
              <a:rPr lang="en-US" sz="2800" b="1" i="1" dirty="0" err="1"/>
              <a:t>thông</a:t>
            </a:r>
            <a:r>
              <a:rPr lang="en-US" sz="2800" b="1" i="1" dirty="0"/>
              <a:t> tin </a:t>
            </a:r>
            <a:r>
              <a:rPr lang="en-US" sz="2800" b="1" i="1" dirty="0" err="1"/>
              <a:t>phản</a:t>
            </a:r>
            <a:r>
              <a:rPr lang="en-US" sz="2800" b="1" i="1" dirty="0"/>
              <a:t> </a:t>
            </a:r>
            <a:r>
              <a:rPr lang="en-US" sz="2800" b="1" i="1" dirty="0" err="1"/>
              <a:t>hồi</a:t>
            </a:r>
            <a:r>
              <a:rPr lang="en-US" sz="2800" b="1" i="1" dirty="0"/>
              <a:t> </a:t>
            </a:r>
            <a:r>
              <a:rPr lang="en-US" sz="2800" b="1" i="1" dirty="0" err="1"/>
              <a:t>khác</a:t>
            </a:r>
            <a:endParaRPr lang="en-US" sz="2800" b="1" dirty="0"/>
          </a:p>
        </p:txBody>
      </p:sp>
      <p:sp>
        <p:nvSpPr>
          <p:cNvPr id="23" name="Right Arrow 22"/>
          <p:cNvSpPr/>
          <p:nvPr/>
        </p:nvSpPr>
        <p:spPr>
          <a:xfrm>
            <a:off x="1759531" y="6064817"/>
            <a:ext cx="374069" cy="1454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32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81000"/>
            <a:ext cx="8686800" cy="6248400"/>
          </a:xfrm>
        </p:spPr>
        <p:txBody>
          <a:bodyPr/>
          <a:lstStyle/>
          <a:p>
            <a:pPr algn="just"/>
            <a:r>
              <a:rPr lang="vi-VN" b="1" dirty="0">
                <a:solidFill>
                  <a:srgbClr val="C00000"/>
                </a:solidFill>
              </a:rPr>
              <a:t>III. Hướng dẫn biên soạn câu hỏi/bài tập kiểm tra, đánh giá theo định hướng năng lực của các chủ đề trong chương trình GDPT hiện hành </a:t>
            </a:r>
            <a:endParaRPr lang="en-US" b="1" dirty="0" smtClean="0">
              <a:solidFill>
                <a:srgbClr val="C00000"/>
              </a:solidFill>
            </a:endParaRPr>
          </a:p>
          <a:p>
            <a:pPr marL="514350" indent="-514350" algn="just">
              <a:buAutoNum type="arabicParenR"/>
            </a:pPr>
            <a:r>
              <a:rPr lang="en-US" b="1" dirty="0" err="1" smtClean="0">
                <a:solidFill>
                  <a:srgbClr val="002060"/>
                </a:solidFill>
              </a:rPr>
              <a:t>Quy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trình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biên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soạn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câu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hỏi</a:t>
            </a:r>
            <a:r>
              <a:rPr lang="en-US" b="1" dirty="0">
                <a:solidFill>
                  <a:srgbClr val="002060"/>
                </a:solidFill>
              </a:rPr>
              <a:t>/</a:t>
            </a:r>
            <a:r>
              <a:rPr lang="en-US" b="1" dirty="0" err="1">
                <a:solidFill>
                  <a:srgbClr val="002060"/>
                </a:solidFill>
              </a:rPr>
              <a:t>bài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tập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kiểm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tra</a:t>
            </a:r>
            <a:endParaRPr lang="en-US" b="1" dirty="0">
              <a:solidFill>
                <a:srgbClr val="002060"/>
              </a:solidFill>
            </a:endParaRPr>
          </a:p>
          <a:p>
            <a:pPr marL="514350" indent="-514350" algn="just">
              <a:buAutoNum type="arabicParenR"/>
            </a:pP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Mô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tả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các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mức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độ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nhận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thức</a:t>
            </a:r>
            <a:endParaRPr lang="en-US" dirty="0">
              <a:solidFill>
                <a:srgbClr val="002060"/>
              </a:solidFill>
            </a:endParaRPr>
          </a:p>
          <a:p>
            <a:pPr algn="just"/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0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</TotalTime>
  <Words>1145</Words>
  <Application>Microsoft Office PowerPoint</Application>
  <PresentationFormat>On-screen Show (4:3)</PresentationFormat>
  <Paragraphs>104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Segoe UI Symbol</vt:lpstr>
      <vt:lpstr>Tahoma</vt:lpstr>
      <vt:lpstr>Times New Roman</vt:lpstr>
      <vt:lpstr>Office Theme</vt:lpstr>
      <vt:lpstr>PowerPoint Presentation</vt:lpstr>
      <vt:lpstr>PowerPoint Presentation</vt:lpstr>
      <vt:lpstr>PowerPoint Presentation</vt:lpstr>
      <vt:lpstr>ĐÁNH GIÁ ĐỊNH HƯỚNG NĂNG LỰC</vt:lpstr>
      <vt:lpstr>PowerPoint Presentation</vt:lpstr>
      <vt:lpstr>Hoạt động 1. Liệt kê các loại hình đo lường, đánh giá trong dạy học</vt:lpstr>
      <vt:lpstr>PHẢN HỒI</vt:lpstr>
      <vt:lpstr>PowerPoint Presentation</vt:lpstr>
      <vt:lpstr>PowerPoint Presentation</vt:lpstr>
      <vt:lpstr>HOẠT ĐỘNG 2</vt:lpstr>
      <vt:lpstr>PowerPoint Presentation</vt:lpstr>
      <vt:lpstr>PowerPoint Presentation</vt:lpstr>
      <vt:lpstr>Mô tả các mức độ nhận thức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NinhTran</cp:lastModifiedBy>
  <cp:revision>51</cp:revision>
  <dcterms:created xsi:type="dcterms:W3CDTF">2006-08-16T00:00:00Z</dcterms:created>
  <dcterms:modified xsi:type="dcterms:W3CDTF">2014-06-25T08:01:56Z</dcterms:modified>
</cp:coreProperties>
</file>